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64"/>
  </p:notesMasterIdLst>
  <p:sldIdLst>
    <p:sldId id="325" r:id="rId2"/>
    <p:sldId id="256" r:id="rId3"/>
    <p:sldId id="298" r:id="rId4"/>
    <p:sldId id="299" r:id="rId5"/>
    <p:sldId id="300" r:id="rId6"/>
    <p:sldId id="305" r:id="rId7"/>
    <p:sldId id="291" r:id="rId8"/>
    <p:sldId id="320" r:id="rId9"/>
    <p:sldId id="295" r:id="rId10"/>
    <p:sldId id="321" r:id="rId11"/>
    <p:sldId id="283" r:id="rId12"/>
    <p:sldId id="293" r:id="rId13"/>
    <p:sldId id="310" r:id="rId14"/>
    <p:sldId id="312" r:id="rId15"/>
    <p:sldId id="282" r:id="rId16"/>
    <p:sldId id="322" r:id="rId17"/>
    <p:sldId id="306" r:id="rId18"/>
    <p:sldId id="281" r:id="rId19"/>
    <p:sldId id="301" r:id="rId20"/>
    <p:sldId id="319" r:id="rId21"/>
    <p:sldId id="272" r:id="rId22"/>
    <p:sldId id="323" r:id="rId23"/>
    <p:sldId id="270" r:id="rId24"/>
    <p:sldId id="271" r:id="rId25"/>
    <p:sldId id="297" r:id="rId26"/>
    <p:sldId id="264" r:id="rId27"/>
    <p:sldId id="262" r:id="rId28"/>
    <p:sldId id="284" r:id="rId29"/>
    <p:sldId id="307" r:id="rId30"/>
    <p:sldId id="302" r:id="rId31"/>
    <p:sldId id="287" r:id="rId32"/>
    <p:sldId id="303" r:id="rId33"/>
    <p:sldId id="265" r:id="rId34"/>
    <p:sldId id="288" r:id="rId35"/>
    <p:sldId id="313" r:id="rId36"/>
    <p:sldId id="266" r:id="rId37"/>
    <p:sldId id="267" r:id="rId38"/>
    <p:sldId id="268" r:id="rId39"/>
    <p:sldId id="294" r:id="rId40"/>
    <p:sldId id="290" r:id="rId41"/>
    <p:sldId id="317" r:id="rId42"/>
    <p:sldId id="276" r:id="rId43"/>
    <p:sldId id="296" r:id="rId44"/>
    <p:sldId id="304" r:id="rId45"/>
    <p:sldId id="308" r:id="rId46"/>
    <p:sldId id="289" r:id="rId47"/>
    <p:sldId id="311" r:id="rId48"/>
    <p:sldId id="280" r:id="rId49"/>
    <p:sldId id="309" r:id="rId50"/>
    <p:sldId id="279" r:id="rId51"/>
    <p:sldId id="324" r:id="rId52"/>
    <p:sldId id="292" r:id="rId53"/>
    <p:sldId id="314" r:id="rId54"/>
    <p:sldId id="285" r:id="rId55"/>
    <p:sldId id="277" r:id="rId56"/>
    <p:sldId id="286" r:id="rId57"/>
    <p:sldId id="278" r:id="rId58"/>
    <p:sldId id="318" r:id="rId59"/>
    <p:sldId id="269" r:id="rId60"/>
    <p:sldId id="316" r:id="rId61"/>
    <p:sldId id="275" r:id="rId62"/>
    <p:sldId id="326" r:id="rId6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E50"/>
    <a:srgbClr val="1C2541"/>
    <a:srgbClr val="279ED9"/>
    <a:srgbClr val="000000"/>
    <a:srgbClr val="103D64"/>
    <a:srgbClr val="523B8F"/>
    <a:srgbClr val="141842"/>
    <a:srgbClr val="35BEEF"/>
    <a:srgbClr val="F15D34"/>
    <a:srgbClr val="FF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0" autoAdjust="0"/>
    <p:restoredTop sz="83939" autoAdjust="0"/>
  </p:normalViewPr>
  <p:slideViewPr>
    <p:cSldViewPr snapToGrid="0">
      <p:cViewPr varScale="1">
        <p:scale>
          <a:sx n="150" d="100"/>
          <a:sy n="150" d="100"/>
        </p:scale>
        <p:origin x="126" y="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67FBA3-42E6-44FB-ABFC-718419DDEE6C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7753B-B257-4DAE-B3EC-4C3C090C2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6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February 13th</a:t>
            </a:r>
          </a:p>
          <a:p>
            <a:r>
              <a:rPr lang="en-US" dirty="0"/>
              <a:t>https://devblogs.microsoft.com/dotnet/happy-20th-anniversary-net/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38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https://devblogs.microsoft.com/dotnet/announcing-net-6-preview-7/#net-sdk-c-project-templates-modernized</a:t>
            </a:r>
          </a:p>
          <a:p>
            <a:r>
              <a:rPr lang="en-US" dirty="0"/>
              <a:t>https://devblogs.microsoft.com/dotnet/announcing-net-6-release-candidate-2/#macos-and-windows-arm64-update</a:t>
            </a:r>
          </a:p>
          <a:p>
            <a:r>
              <a:rPr lang="en-US" dirty="0"/>
              <a:t>https://devblogs.microsoft.com/dotnet/announcing-net-6/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35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https://devblogs.microsoft.com/dotnet/announcing-dotnet-7-preview-2/</a:t>
            </a:r>
          </a:p>
          <a:p>
            <a:r>
              <a:rPr lang="en-US" dirty="0"/>
              <a:t>https://devblogs.microsoft.com/dotnet/announcing-dotnet-7-preview-3/</a:t>
            </a:r>
          </a:p>
          <a:p>
            <a:r>
              <a:rPr lang="en-US" dirty="0"/>
              <a:t>https://devblogs.microsoft.com/dotnet/announcing-dotnet-7-preview-4/</a:t>
            </a:r>
          </a:p>
          <a:p>
            <a:r>
              <a:rPr lang="en-US" dirty="0"/>
              <a:t>https://devblogs.microsoft.com/dotnet/dotnet-apphost-improvements/</a:t>
            </a:r>
          </a:p>
          <a:p>
            <a:r>
              <a:rPr lang="en-US" dirty="0"/>
              <a:t>https://devblogs.microsoft.com/dotnet/console-readkey-improvements-in-net-7/</a:t>
            </a:r>
          </a:p>
          <a:p>
            <a:r>
              <a:rPr lang="en-US" dirty="0"/>
              <a:t>https://learn.microsoft.com/en-gb/dotnet/core/deploying/native-aot/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27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Crossgen2 – cross-compilation across operating systems and architectures – single build machine to generate native code for all targets</a:t>
            </a:r>
          </a:p>
          <a:p>
            <a:r>
              <a:rPr lang="en-US" dirty="0"/>
              <a:t>https://devblogs.microsoft.com/dotnet/conversation-about-crossgen2/</a:t>
            </a:r>
          </a:p>
          <a:p>
            <a:r>
              <a:rPr lang="en-US" dirty="0"/>
              <a:t>https://devblogs.microsoft.com/dotnet/announcing-net-6-preview-4/#built-in-sdk-version-checking</a:t>
            </a:r>
          </a:p>
          <a:p>
            <a:r>
              <a:rPr lang="en-US" dirty="0"/>
              <a:t>https://devblogs.microsoft.com/dotnet/update-on-net-hot-reload-progress-and-visual-studio-2022-highlights/</a:t>
            </a:r>
          </a:p>
          <a:p>
            <a:r>
              <a:rPr lang="en-US" dirty="0"/>
              <a:t>https://devblogs.microsoft.com/dotnet/net-hot-reload-support-via-cli/</a:t>
            </a:r>
          </a:p>
          <a:p>
            <a:r>
              <a:rPr lang="en-US" dirty="0"/>
              <a:t>https://devblogs.microsoft.com/dotnet/dotnet-6-is-now-in-ubuntu-2204/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837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https://devblogs.microsoft.com/dotnet/announcing-net-7-preview-1/</a:t>
            </a:r>
          </a:p>
          <a:p>
            <a:r>
              <a:rPr lang="en-US" dirty="0"/>
              <a:t>https://devblogs.microsoft.com/nuget/announcing-nuget-6-4-signed-central-delivered/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1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https://devblogs.microsoft.com/dotnet/loop-alignment-in-net-6/</a:t>
            </a:r>
          </a:p>
          <a:p>
            <a:r>
              <a:rPr lang="en-US" dirty="0"/>
              <a:t>https://devblogs.microsoft.com/dotnet/announcing-net-6-preview-3/</a:t>
            </a:r>
          </a:p>
          <a:p>
            <a:r>
              <a:rPr lang="en-US" dirty="0"/>
              <a:t>https://devblogs.microsoft.com/dotnet/performance-improvements-in-net-6/</a:t>
            </a:r>
          </a:p>
          <a:p>
            <a:r>
              <a:rPr lang="en-US" dirty="0"/>
              <a:t>https://devblogs.microsoft.com/dotnet/file-io-improvements-in-dotnet-6/</a:t>
            </a:r>
          </a:p>
          <a:p>
            <a:r>
              <a:rPr lang="en-US" dirty="0"/>
              <a:t>https://devblogs.microsoft.com/dotnet/announcing-net-6-release-candidate-1/#profile-guided-optimization-pgo</a:t>
            </a:r>
          </a:p>
          <a:p>
            <a:r>
              <a:rPr lang="en-US" dirty="0"/>
              <a:t>https://devblogs.microsoft.com/dotnet/announcing-net-6/#performance</a:t>
            </a:r>
          </a:p>
          <a:p>
            <a:r>
              <a:rPr lang="en-US" dirty="0"/>
              <a:t>https://devblogs.microsoft.com/dotnet/dotnet-6-networking-improvements/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84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https://devblogs.microsoft.com/dotnet/performance_improvements_in_net_7/</a:t>
            </a:r>
          </a:p>
          <a:p>
            <a:r>
              <a:rPr lang="en-US" dirty="0"/>
              <a:t>https://devblogs.microsoft.com/dotnet/arm64-performance-improvements-in-dotnet-7/</a:t>
            </a:r>
          </a:p>
          <a:p>
            <a:r>
              <a:rPr lang="en-US" dirty="0"/>
              <a:t>https://devblogs.microsoft.com/dotnet/announcing-dotnet-7/#performance</a:t>
            </a:r>
          </a:p>
          <a:p>
            <a:r>
              <a:rPr lang="en-US" dirty="0"/>
              <a:t>https://www.techempower.com/benchmarks/#section=data-r21&amp;hw=ph&amp;test=plaintext</a:t>
            </a:r>
          </a:p>
          <a:p>
            <a:r>
              <a:rPr lang="en-US" dirty="0"/>
              <a:t>https://dusted.codes/how-fast-is-really-aspnet-core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1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https://devblogs.microsoft.com/dotnet/announcing-entity-framework-core-6-0-preview-4-performance-edition/</a:t>
            </a:r>
          </a:p>
          <a:p>
            <a:r>
              <a:rPr lang="en-US" dirty="0"/>
              <a:t>https://devblogs.microsoft.com/dotnet/announcing-entity-framework-core-6-0-preview-5-compiled-models/</a:t>
            </a:r>
          </a:p>
          <a:p>
            <a:r>
              <a:rPr lang="en-US" dirty="0"/>
              <a:t>https://devblogs.microsoft.com/dotnet/announcing-entity-framework-core-6-0-preview-6-configure-conventions/</a:t>
            </a:r>
          </a:p>
          <a:p>
            <a:r>
              <a:rPr lang="en-US" dirty="0"/>
              <a:t>https://devblogs.microsoft.com/dotnet/taking-the-ef-core-azure-cosmos-db-provider-for-a-test-drive/</a:t>
            </a:r>
          </a:p>
          <a:p>
            <a:r>
              <a:rPr lang="en-US" dirty="0"/>
              <a:t>https://devblogs.microsoft.com/dotnet/prime-your-flux-capacitor-sql-server-temporal-tables-in-ef-core-6-0/#sql-server-temporal-tables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894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https://devblogs.microsoft.com/dotnet/announcing-the-plan-for-ef7/</a:t>
            </a:r>
          </a:p>
          <a:p>
            <a:r>
              <a:rPr lang="en-US" dirty="0"/>
              <a:t>https://devblogs.microsoft.com/dotnet/announcing-entity-framework-7-preview-3/</a:t>
            </a:r>
          </a:p>
          <a:p>
            <a:r>
              <a:rPr lang="en-US" dirty="0"/>
              <a:t>https://devblogs.microsoft.com/dotnet/announcing-ef7-preview5/</a:t>
            </a:r>
          </a:p>
          <a:p>
            <a:r>
              <a:rPr lang="en-US" dirty="0"/>
              <a:t>https://devblogs.microsoft.com/dotnet/announcing-ef-core-7-preview6-performance-optimizations/</a:t>
            </a:r>
          </a:p>
          <a:p>
            <a:r>
              <a:rPr lang="en-US" dirty="0"/>
              <a:t>https://devblogs.microsoft.com/dotnet/announcing-ef7-preview7-entity-framework/</a:t>
            </a:r>
          </a:p>
          <a:p>
            <a:r>
              <a:rPr lang="en-US" dirty="0"/>
              <a:t>https://devblogs.microsoft.com/dotnet/announcing-ef7-release-candidate-2/</a:t>
            </a:r>
          </a:p>
          <a:p>
            <a:r>
              <a:rPr lang="en-US" dirty="0"/>
              <a:t>https://learn.microsoft.com/en-gb/ef/core/what-is-new/ef-core-7.0/whatsnew</a:t>
            </a:r>
          </a:p>
          <a:p>
            <a:r>
              <a:rPr lang="en-US" dirty="0"/>
              <a:t>https://devblogs.microsoft.com/dotnet/announcing-ef7/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1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https://devblogs.microsoft.com/dotnet/asp-net-core-updates-in-net-6-preview-3/</a:t>
            </a:r>
          </a:p>
          <a:p>
            <a:r>
              <a:rPr lang="en-US" dirty="0"/>
              <a:t>https://devblogs.microsoft.com/dotnet/asp-net-core-updates-in-net-6-preview-4/#async-streaming</a:t>
            </a:r>
          </a:p>
          <a:p>
            <a:r>
              <a:rPr lang="en-US" dirty="0"/>
              <a:t>https://devblogs.microsoft.com/dotnet/asp-net-core-updates-in-net-6-preview-4/#http-logging-middleware</a:t>
            </a:r>
          </a:p>
          <a:p>
            <a:r>
              <a:rPr lang="en-US" dirty="0"/>
              <a:t>https://devblogs.microsoft.com/dotnet/asp-net-core-updates-in-net-6-preview-4/#use-kestrel-for-the-default-launch-profile-in-new-projects</a:t>
            </a:r>
          </a:p>
          <a:p>
            <a:r>
              <a:rPr lang="en-US" dirty="0"/>
              <a:t>https://devblogs.microsoft.com/dotnet/asp-net-core-updates-in-net-6-preview-4/#improved-single-page-app-spa-templates</a:t>
            </a:r>
          </a:p>
          <a:p>
            <a:r>
              <a:rPr lang="en-US" dirty="0"/>
              <a:t>https://devblogs.microsoft.com/dotnet/asp-net-core-updates-in-net-6-preview-4/#net-hot-reload-updates</a:t>
            </a:r>
          </a:p>
          <a:p>
            <a:r>
              <a:rPr lang="en-US" dirty="0"/>
              <a:t>https://devblogs.microsoft.com/dotnet/asp-net-core-updates-in-net-6-preview-7/#add-w3clogger</a:t>
            </a:r>
          </a:p>
          <a:p>
            <a:r>
              <a:rPr lang="en-US" dirty="0"/>
              <a:t>https://devblogs.microsoft.com/dotnet/http-3-support-in-dotnet-6/</a:t>
            </a:r>
          </a:p>
          <a:p>
            <a:r>
              <a:rPr lang="en-US" dirty="0"/>
              <a:t>https://devblogs.microsoft.com/dotnet/announcing-asp-net-core-in-net-6/#whats-new</a:t>
            </a:r>
          </a:p>
          <a:p>
            <a:r>
              <a:rPr lang="en-US" dirty="0"/>
              <a:t>https://devblogs.microsoft.com/dotnet/performance-improvements-in-aspnet-core-6/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8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https://devblogs.microsoft.com/dotnet/asp-net-core-updates-in-net-6-preview-4/#introducing-minimal-apis</a:t>
            </a:r>
          </a:p>
          <a:p>
            <a:r>
              <a:rPr lang="en-US" dirty="0"/>
              <a:t>https://devblogs.microsoft.com/dotnet/asp-net-core-updates-in-net-6-preview-6/#openapi-support-in-minimal-apis</a:t>
            </a:r>
          </a:p>
          <a:p>
            <a:r>
              <a:rPr lang="en-US" dirty="0"/>
              <a:t>https://gist.github.com/davidfowl/0e0372c3c1d895c3ce195ba983b1e03d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7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https://devblogs.microsoft.com/dotnet/announcing-open-source-c-standardization-standards/</a:t>
            </a:r>
          </a:p>
          <a:p>
            <a:r>
              <a:rPr lang="en-US" dirty="0"/>
              <a:t>https://devblogs.microsoft.com/dotnet/string-interpolation-in-c-10-and-net-6/</a:t>
            </a:r>
          </a:p>
          <a:p>
            <a:r>
              <a:rPr lang="en-US" dirty="0"/>
              <a:t>https://devblogs.microsoft.com/dotnet/preview-features-in-net-6-generic-math/#static-abstracts-in-interfaces</a:t>
            </a:r>
          </a:p>
          <a:p>
            <a:r>
              <a:rPr lang="en-US" dirty="0"/>
              <a:t>https://devblogs.microsoft.com/dotnet/announcing-net-6-release-candidate-2/#c-10</a:t>
            </a:r>
          </a:p>
          <a:p>
            <a:r>
              <a:rPr lang="en-US" dirty="0"/>
              <a:t>https://devblogs.microsoft.com/dotnet/welcome-to-csharp-10/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3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https://devblogs.microsoft.com/dotnet/asp-net-core-updates-in-dotnet-7-preview-2/</a:t>
            </a:r>
          </a:p>
          <a:p>
            <a:r>
              <a:rPr lang="en-US" dirty="0"/>
              <a:t>https://devblogs.microsoft.com/dotnet/asp-net-core-updates-in-dotnet-7-preview-4/#http-2-performance-improvements</a:t>
            </a:r>
          </a:p>
          <a:p>
            <a:r>
              <a:rPr lang="en-US" dirty="0"/>
              <a:t>https://devblogs.microsoft.com/dotnet/asp-net-core-updates-in-dotnet-7-preview-5/#jwt-authentication-improvements-automatic-authentication-configuration – this has been partially removed from .NET 7</a:t>
            </a:r>
          </a:p>
          <a:p>
            <a:r>
              <a:rPr lang="en-US" dirty="0"/>
              <a:t>https://devblogs.microsoft.com/dotnet/incremental-asp-net-migration-tooling-preview-2/</a:t>
            </a:r>
          </a:p>
          <a:p>
            <a:r>
              <a:rPr lang="en-US" dirty="0"/>
              <a:t>https://devblogs.microsoft.com/dotnet/asp-net-core-updates-in-dotnet-7-preview-6/</a:t>
            </a:r>
          </a:p>
          <a:p>
            <a:r>
              <a:rPr lang="en-US" dirty="0"/>
              <a:t>https://devblogs.microsoft.com/dotnet/announcing-rate-limiting-for-dotnet/#ratelimiting-middleware</a:t>
            </a:r>
          </a:p>
          <a:p>
            <a:r>
              <a:rPr lang="en-US" dirty="0"/>
              <a:t>https://devblogs.microsoft.com/dotnet/asp-net-core-updates-in-dotnet-7-rc-1/</a:t>
            </a:r>
          </a:p>
          <a:p>
            <a:r>
              <a:rPr lang="en-US" dirty="0"/>
              <a:t>https://devblogs.microsoft.com/dotnet/experimental-webtransport-over-http-3-support-in-kestrel/</a:t>
            </a:r>
          </a:p>
          <a:p>
            <a:r>
              <a:rPr lang="en-US" dirty="0"/>
              <a:t>https://devblogs.microsoft.com/dotnet/migrating-from-asp-net-to-asp-net-core-part-4/</a:t>
            </a:r>
          </a:p>
          <a:p>
            <a:r>
              <a:rPr lang="en-US" dirty="0"/>
              <a:t>https://blog.maartenballiauw.be/post/2022/09/26/aspnet-core-rate-limiting-middleware.html</a:t>
            </a:r>
          </a:p>
          <a:p>
            <a:r>
              <a:rPr lang="en-US" dirty="0"/>
              <a:t>https://devblogs.microsoft.com/dotnet/asp-net-core-updates-in-dotnet-7-rc-2/</a:t>
            </a:r>
          </a:p>
          <a:p>
            <a:r>
              <a:rPr lang="en-US" dirty="0"/>
              <a:t>https://blog.maartenballiauw.be/post/2022/10/03/rate-limiting-web-applications-concepts-approaches.html</a:t>
            </a:r>
          </a:p>
          <a:p>
            <a:r>
              <a:rPr lang="en-US" dirty="0"/>
              <a:t>https://ignite.microsoft.com/en-US/sessions/639d9c8d-e826-4a51-9e75-4c2c402b410a</a:t>
            </a:r>
          </a:p>
          <a:p>
            <a:r>
              <a:rPr lang="en-US" dirty="0"/>
              <a:t>https://auth0.com/blog/whats-new-in-dotnet-7-for-authentication-and-authorization/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1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https://devblogs.microsoft.com/dotnet/asp-net-core-updates-in-net-7-preview-1/</a:t>
            </a:r>
          </a:p>
          <a:p>
            <a:r>
              <a:rPr lang="en-US" dirty="0"/>
              <a:t>https://devblogs.microsoft.com/dotnet/asp-net-core-updates-in-dotnet-7-preview-2/</a:t>
            </a:r>
          </a:p>
          <a:p>
            <a:r>
              <a:rPr lang="en-US" dirty="0"/>
              <a:t>https://devblogs.microsoft.com/dotnet/asp-net-core-updates-in-dotnet-7-preview-3/</a:t>
            </a:r>
          </a:p>
          <a:p>
            <a:r>
              <a:rPr lang="en-US" dirty="0"/>
              <a:t>https://devblogs.microsoft.com/dotnet/asp-net-core-updates-in-dotnet-7-preview-4/</a:t>
            </a:r>
          </a:p>
          <a:p>
            <a:r>
              <a:rPr lang="en-US" dirty="0"/>
              <a:t>https://devblogs.microsoft.com/dotnet/asp-net-core-updates-in-dotnet-7-preview-5/</a:t>
            </a:r>
          </a:p>
          <a:p>
            <a:r>
              <a:rPr lang="en-US" dirty="0"/>
              <a:t>https://devblogs.microsoft.com/dotnet/asp-net-core-updates-in-dotnet-7-preview-7/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https://devblogs.microsoft.com/dotnet/asp-net-core-updates-in-net-6-preview-6/#websocket-compression</a:t>
            </a:r>
          </a:p>
          <a:p>
            <a:r>
              <a:rPr lang="en-US" dirty="0"/>
              <a:t>Enabling compression over encrypted connection can make the app subject to CRIME/BREACH attacks</a:t>
            </a:r>
          </a:p>
          <a:p>
            <a:r>
              <a:rPr lang="en-US" dirty="0"/>
              <a:t>https://devblogs.microsoft.com/dotnet/asp-net-core-updates-in-net-6-preview-6/#signalr-websockets-testserver-support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36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https://devblogs.microsoft.com/dotnet/asp-net-core-updates-in-net-7-preview-1/#signalr-client-source-generator</a:t>
            </a:r>
          </a:p>
          <a:p>
            <a:r>
              <a:rPr lang="en-US" dirty="0"/>
              <a:t>https://devblogs.microsoft.com/dotnet/asp-net-core-updates-in-dotnet-7-preview-2/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3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https://devblogs.microsoft.com/dotnet/asp-net-core-updates-in-net-6-preview-4/#blazor-webassembly-ahead-of-time-aot-compilation</a:t>
            </a:r>
          </a:p>
          <a:p>
            <a:r>
              <a:rPr lang="en-US" dirty="0"/>
              <a:t>https://devblogs.microsoft.com/dotnet/asp-net-core-updates-in-net-6-preview-5/#reduced-blazor-webassembly-download-size-with-runtime-relinking</a:t>
            </a:r>
          </a:p>
          <a:p>
            <a:r>
              <a:rPr lang="en-US" dirty="0"/>
              <a:t>https://devblogs.microsoft.com/dotnet/asp-net-core-updates-in-net-6-preview-7/#supply-blazor-component-parameters-from-the-query-string</a:t>
            </a:r>
          </a:p>
          <a:p>
            <a:r>
              <a:rPr lang="en-US" dirty="0"/>
              <a:t>https://devblogs.microsoft.com/dotnet/asp-net-core-updates-in-net-6-rc-1/#render-blazor-components-from-javascript</a:t>
            </a:r>
          </a:p>
          <a:p>
            <a:r>
              <a:rPr lang="en-US" dirty="0"/>
              <a:t>https://devblogs.microsoft.com/dotnet/custom-deployment-layout-for-blazor-webassembly-apps/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72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https://devblogs.microsoft.com/dotnet/asp-net-core-updates-in-dotnet-7-preview-6/</a:t>
            </a:r>
          </a:p>
          <a:p>
            <a:r>
              <a:rPr lang="en-US" dirty="0"/>
              <a:t>https://devblogs.microsoft.com/dotnet/asp-net-core-updates-in-dotnet-7-preview-7/</a:t>
            </a:r>
          </a:p>
          <a:p>
            <a:r>
              <a:rPr lang="en-US" dirty="0"/>
              <a:t>https://devblogs.microsoft.com/dotnet/use-net-7-from-any-javascript-app-in-net-7/</a:t>
            </a:r>
          </a:p>
          <a:p>
            <a:r>
              <a:rPr lang="en-US" dirty="0"/>
              <a:t>https://devblogs.microsoft.com/dotnet/asp-net-core-updates-in-dotnet-7-rc-2/</a:t>
            </a:r>
          </a:p>
          <a:p>
            <a:r>
              <a:rPr lang="en-US" dirty="0"/>
              <a:t>https://www.infoq.com/news/2022/10/javascript-interop-dotnet-7-rc-1/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https://devblogs.microsoft.com/dotnet/announcing-net-multi-platform-app-ui-preview-3/</a:t>
            </a:r>
          </a:p>
          <a:p>
            <a:r>
              <a:rPr lang="en-US" dirty="0"/>
              <a:t>https://devblogs.microsoft.com/dotnet/announcing-net-maui-preview-5/</a:t>
            </a:r>
          </a:p>
          <a:p>
            <a:r>
              <a:rPr lang="en-US" dirty="0"/>
              <a:t>https://devblogs.microsoft.com/dotnet/announcing-net-maui-preview-6/</a:t>
            </a:r>
          </a:p>
          <a:p>
            <a:r>
              <a:rPr lang="en-US" dirty="0"/>
              <a:t>https://devblogs.microsoft.com/dotnet/introducing-the-net-maui-community-toolkit-preview/</a:t>
            </a:r>
          </a:p>
          <a:p>
            <a:r>
              <a:rPr lang="en-US" dirty="0"/>
              <a:t>https://devblogs.microsoft.com/dotnet/update-on-dotnet-maui/</a:t>
            </a:r>
          </a:p>
          <a:p>
            <a:r>
              <a:rPr lang="en-US" dirty="0"/>
              <a:t>https://devblogs.microsoft.com/dotnet/announcing-net-maui-preview-9/</a:t>
            </a:r>
          </a:p>
          <a:p>
            <a:r>
              <a:rPr lang="en-US" dirty="0"/>
              <a:t>https://devblogs.microsoft.com/dotnet/announcing-net-maui-preview-10/</a:t>
            </a:r>
          </a:p>
          <a:p>
            <a:r>
              <a:rPr lang="en-US" dirty="0"/>
              <a:t>https://devblogs.microsoft.com/dotnet/announcing-net-maui-preview-12/</a:t>
            </a:r>
          </a:p>
          <a:p>
            <a:r>
              <a:rPr lang="en-US" dirty="0"/>
              <a:t>https://devblogs.microsoft.com/dotnet/announcing-net-maui-preview-13/</a:t>
            </a:r>
          </a:p>
          <a:p>
            <a:r>
              <a:rPr lang="en-US" dirty="0"/>
              <a:t>https://devblogs.microsoft.com/dotnet/dotnet-maui-preview-14/</a:t>
            </a:r>
          </a:p>
          <a:p>
            <a:r>
              <a:rPr lang="en-US" dirty="0"/>
              <a:t>https://devblogs.microsoft.com/dotnet/dotnet-maui-rc-2/</a:t>
            </a:r>
          </a:p>
          <a:p>
            <a:r>
              <a:rPr lang="en-US" dirty="0"/>
              <a:t>https://devblogs.microsoft.com/dotnet/dotnet-maui-rc-3/</a:t>
            </a:r>
          </a:p>
          <a:p>
            <a:r>
              <a:rPr lang="en-US" dirty="0"/>
              <a:t>https://devblogs.microsoft.com/dotnet/performance-improvements-in-dotnet-maui/</a:t>
            </a:r>
          </a:p>
          <a:p>
            <a:r>
              <a:rPr lang="en-US" dirty="0"/>
              <a:t>https://devblogs.microsoft.com/dotnet/customizing-dotnet-maui-controls/</a:t>
            </a:r>
          </a:p>
          <a:p>
            <a:r>
              <a:rPr lang="en-US" dirty="0"/>
              <a:t>https://devblogs.microsoft.com/dotnet/dotnet-maui-visualstudio-2022-release/</a:t>
            </a:r>
          </a:p>
          <a:p>
            <a:r>
              <a:rPr lang="en-US" dirty="0"/>
              <a:t>https://devblogs.microsoft.com/dotnet/dotnet-maui-ebook-released/</a:t>
            </a:r>
          </a:p>
          <a:p>
            <a:r>
              <a:rPr lang="en-US" dirty="0"/>
              <a:t>https://devblogs.microsoft.com/dotnet/dotnet-maui-in-dotnet-7-rc1/</a:t>
            </a:r>
          </a:p>
          <a:p>
            <a:r>
              <a:rPr lang="en-US" dirty="0"/>
              <a:t>https://devblogs.microsoft.com/dotnet/authentication-in-dotnet-maui-apps-msal/</a:t>
            </a:r>
          </a:p>
          <a:p>
            <a:r>
              <a:rPr lang="en-US" dirty="0"/>
              <a:t>https://devblogs.microsoft.com/dotnet/dotnet-maui-dotnet-7/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5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https://visualstudiomagazine.com/articles/2022/09/29/net-maui-complaints.aspx</a:t>
            </a:r>
          </a:p>
          <a:p>
            <a:r>
              <a:rPr lang="en-US" dirty="0"/>
              <a:t>https://twitter.com/migueldeicaza/status/1559898665350832128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44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https://devblogs.microsoft.com/dotnet/asp-net-core-updates-in-net-6-preview-4/#net-maui-blazor-apps</a:t>
            </a:r>
          </a:p>
          <a:p>
            <a:r>
              <a:rPr lang="en-US" dirty="0"/>
              <a:t>https://www.codemag.com/Article/2111092/Blazor-Hybrid-Web-Apps-with-.NET-MAUI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478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https://platform.uno/blog/top-50-reasons-to-use-uno-platform-2022-edition/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https://devblogs.microsoft.com/dotnet/early-peek-at-csharp-11-features/</a:t>
            </a:r>
          </a:p>
          <a:p>
            <a:r>
              <a:rPr lang="en-US" dirty="0"/>
              <a:t>https://devblogs.microsoft.com/dotnet/csharp-11-preview-august-update/</a:t>
            </a:r>
          </a:p>
          <a:p>
            <a:r>
              <a:rPr lang="en-US" dirty="0"/>
              <a:t>https://thecodeblogger.com/2022/09/18/c-11-introducing-support-for-generic-attributes/</a:t>
            </a:r>
          </a:p>
          <a:p>
            <a:r>
              <a:rPr lang="en-US" dirty="0"/>
              <a:t>https://www.roundthecode.com/dotnet/c-sharp-11-preview-features-dotnet-7</a:t>
            </a:r>
          </a:p>
          <a:p>
            <a:r>
              <a:rPr lang="en-US" dirty="0"/>
              <a:t>https://github.com/dotnet/csharplang</a:t>
            </a:r>
          </a:p>
          <a:p>
            <a:r>
              <a:rPr lang="en-US" dirty="0"/>
              <a:t>https://devclass.com/2022/08/22/c-11-coming-soon-generic-math-required-class-members-raw-string-literals/</a:t>
            </a:r>
          </a:p>
          <a:p>
            <a:r>
              <a:rPr lang="en-US" dirty="0"/>
              <a:t>https://learn.microsoft.com/en-us/dotnet/csharp/whats-new/csharp-11</a:t>
            </a:r>
          </a:p>
          <a:p>
            <a:r>
              <a:rPr lang="en-US" dirty="0"/>
              <a:t>https://devblogs.microsoft.com/dotnet/welcome-to-csharp-11/</a:t>
            </a:r>
          </a:p>
          <a:p>
            <a:r>
              <a:rPr lang="en-US" dirty="0"/>
              <a:t>https://blog.okyrylchuk.dev/twelve-csharp-11-features</a:t>
            </a:r>
          </a:p>
          <a:p>
            <a:r>
              <a:rPr lang="en-US"/>
              <a:t>https://www.youtube.com/watch?v=cqCBhkNroDI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56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https://devblogs.microsoft.com/dotnet/grpc-in-dotnet-6/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82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https://devblogs.microsoft.com/dotnet/announcing-grpc-json-transcoding-for-dotnet/</a:t>
            </a:r>
          </a:p>
          <a:p>
            <a:r>
              <a:rPr lang="en-US" dirty="0"/>
              <a:t>https://devblogs.microsoft.com/dotnet/asp-net-core-updates-in-dotnet-7-rc-1/#experimental-openapi-support-for-grpc-json-transcoding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3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https://devblogs.microsoft.com/dotnet/corewcf-v1-released/</a:t>
            </a:r>
          </a:p>
          <a:p>
            <a:r>
              <a:rPr lang="en-US"/>
              <a:t>https://devblogs.microsoft.com/dotnet/corewcf-1-1-0-and-project-templates/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83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https://devblogs.microsoft.com/dotnet/opentelemetry-net-reaches-v1-0/</a:t>
            </a:r>
          </a:p>
          <a:p>
            <a:r>
              <a:rPr lang="en-US" dirty="0"/>
              <a:t>https://devblogs.microsoft.com/dotnet/monitoring-and-observability-in-cloud-native-asp-net-core-apps/</a:t>
            </a:r>
          </a:p>
          <a:p>
            <a:r>
              <a:rPr lang="en-US" dirty="0"/>
              <a:t>https://devblogs.microsoft.com/dotnet/whats-new-in-dotnet-monitor/</a:t>
            </a:r>
          </a:p>
          <a:p>
            <a:r>
              <a:rPr lang="en-US" dirty="0"/>
              <a:t>https://devblogs.microsoft.com/dotnet/asp-net-core-updates-in-net-6-preview-6/#ihttpactivityfeature</a:t>
            </a:r>
          </a:p>
          <a:p>
            <a:r>
              <a:rPr lang="en-US" dirty="0"/>
              <a:t>https://devblogs.microsoft.com/dotnet/announcing-dotnet-monitor-in-net-6/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303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https://devblogs.microsoft.com/dotnet/announcing-dotnet-7-preview-4/#added-metrics-for-microsoft-extensions-caching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4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https://devblogs.microsoft.com/dotnet/announcing-yarp-1-0-release/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https://devblogs.microsoft.com/dotnet/yarp-reverse-proxy-1-1-release/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141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Builder redesigned, config based with code behind files (.</a:t>
            </a:r>
            <a:r>
              <a:rPr lang="en-US" dirty="0" err="1"/>
              <a:t>mbconfig</a:t>
            </a:r>
            <a:r>
              <a:rPr lang="en-US" dirty="0"/>
              <a:t>)...</a:t>
            </a:r>
          </a:p>
          <a:p>
            <a:endParaRPr lang="en-US" dirty="0"/>
          </a:p>
          <a:p>
            <a:r>
              <a:rPr lang="en-US" dirty="0"/>
              <a:t>https://devblogs.microsoft.com/dotnet/ml-net-and-model-builder-october-updates/</a:t>
            </a:r>
          </a:p>
          <a:p>
            <a:r>
              <a:rPr lang="en-US" b="0" dirty="0"/>
              <a:t>https://devblogs.microsoft.com/dotnet/announcing-ml-net-2-0/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370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https://github.com/dotnet/orleans</a:t>
            </a:r>
          </a:p>
          <a:p>
            <a:r>
              <a:rPr lang="en-US" dirty="0"/>
              <a:t>https://devblogs.microsoft.com/dotnet/whats-new-in-orleans-7/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38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https://devblogs.microsoft.com/dotnet/whats-new-in-windows-forms-in-net-6-0-preview-5/</a:t>
            </a:r>
          </a:p>
          <a:p>
            <a:r>
              <a:rPr lang="en-US" dirty="0"/>
              <a:t>https://devblogs.microsoft.com/dotnet/whats-new-in-windows-forms-in-net-6-0/</a:t>
            </a:r>
          </a:p>
          <a:p>
            <a:r>
              <a:rPr lang="en-US" dirty="0"/>
              <a:t>https://devblogs.microsoft.com/dotnet/state-of-the-windows-forms-designer-for-net-applications/</a:t>
            </a:r>
          </a:p>
          <a:p>
            <a:r>
              <a:rPr lang="en-US" dirty="0"/>
              <a:t>https://devblogs.microsoft.com/dotnet/winforms-enhancements-in-dotnet-7/</a:t>
            </a:r>
          </a:p>
          <a:p>
            <a:r>
              <a:rPr lang="en-US" dirty="0"/>
              <a:t>https://devblogs.microsoft.com/dotnet/wpf-on-dotnet-7/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https://devblogs.microsoft.com/dotnet/whats-new-in-fsharp-6/</a:t>
            </a:r>
          </a:p>
          <a:p>
            <a:r>
              <a:rPr lang="en-US" dirty="0"/>
              <a:t>https://devblogs.microsoft.com/dotnet/fsharp-6-is-officially-here/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47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https://devblogs.microsoft.com/dotnet/announcing-the-dotnet-community-toolkit-800/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9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https://devblogs.microsoft.com/dotnet/azure-active-directorys-gateway-is-on-net-6-0/</a:t>
            </a:r>
          </a:p>
          <a:p>
            <a:r>
              <a:rPr lang="en-US" dirty="0"/>
              <a:t>https://devblogs.microsoft.com/dotnet/microsoft-graph-dotnet-6-journey/</a:t>
            </a:r>
          </a:p>
          <a:p>
            <a:r>
              <a:rPr lang="en-US" dirty="0"/>
              <a:t>https://devblogs.microsoft.com/dotnet/the-azure-cosmos-db-journey-to-net-6/</a:t>
            </a:r>
          </a:p>
          <a:p>
            <a:r>
              <a:rPr lang="en-US" dirty="0"/>
              <a:t>https://devblogs.microsoft.com/dotnet/bringing-kestrel-and-yarp-to-azure-app-services/</a:t>
            </a:r>
          </a:p>
          <a:p>
            <a:r>
              <a:rPr lang="en-US" dirty="0"/>
              <a:t>https://devblogs.microsoft.com/dotnet/dotnet-7-comes-to-azure-functions/</a:t>
            </a:r>
          </a:p>
          <a:p>
            <a:r>
              <a:rPr lang="en-US" dirty="0"/>
              <a:t>https://devblogs.microsoft.com/dotnet/microsoft-commerce-dotnet-6-migration-journey/</a:t>
            </a:r>
          </a:p>
          <a:p>
            <a:r>
              <a:rPr lang="en-US" dirty="0"/>
              <a:t>https://devblogs.microsoft.com/dotnet/microsoft-teams-infrastructure-and-azure-communication-services-journey-to-dotnet-6/</a:t>
            </a:r>
          </a:p>
          <a:p>
            <a:r>
              <a:rPr lang="en-US" dirty="0"/>
              <a:t>https://devblogs.microsoft.com/dotnet/microsoft-teams-assignments-service-dotnet-6-journey/</a:t>
            </a:r>
          </a:p>
          <a:p>
            <a:r>
              <a:rPr lang="en-US" dirty="0"/>
              <a:t>https://devblogs.microsoft.com/dotnet/bing-ads-campaign-platform-journey-to-dotnet-6/</a:t>
            </a:r>
          </a:p>
          <a:p>
            <a:r>
              <a:rPr lang="en-US" dirty="0"/>
              <a:t>https://github.com/aws-samples/aws-net-guides/tree/master/RuntimeSupport/dotnet7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27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https://devblogs.microsoft.com/visualstudio/visual-studio-2022/</a:t>
            </a:r>
          </a:p>
          <a:p>
            <a:r>
              <a:rPr lang="en-US" dirty="0"/>
              <a:t>https://devblogs.microsoft.com/visualstudio/personalize-your-visual-studio-2022/</a:t>
            </a:r>
          </a:p>
          <a:p>
            <a:r>
              <a:rPr lang="en-US" dirty="0"/>
              <a:t>https://devblogs.microsoft.com/visualstudio/visual-studio-2022-preview-3-now-available/</a:t>
            </a:r>
          </a:p>
          <a:p>
            <a:r>
              <a:rPr lang="en-US" dirty="0"/>
              <a:t>https://devblogs.microsoft.com/visualstudio/revamped-project-properties-ui/</a:t>
            </a:r>
          </a:p>
          <a:p>
            <a:r>
              <a:rPr lang="en-US" dirty="0"/>
              <a:t>https://devblogs.microsoft.com/visualstudio/multi-repo-support-in-visual-studio/</a:t>
            </a:r>
          </a:p>
          <a:p>
            <a:r>
              <a:rPr lang="en-US" dirty="0"/>
              <a:t>https://devblogs.microsoft.com/visualstudio/visual-studio-2022-preview-4-is-now-available/</a:t>
            </a:r>
          </a:p>
          <a:p>
            <a:r>
              <a:rPr lang="en-US" dirty="0"/>
              <a:t>Right click, add Connected Service</a:t>
            </a:r>
          </a:p>
          <a:p>
            <a:r>
              <a:rPr lang="en-US" dirty="0"/>
              <a:t>IntelliSense is for some frequently used features (connection strings, Kestrel, certificates, logging, host filtering...)</a:t>
            </a:r>
          </a:p>
          <a:p>
            <a:r>
              <a:rPr lang="en-US" dirty="0"/>
              <a:t>https://devblogs.microsoft.com/dotnet/f-and-f-tools-update-for-visual-studio-16-10/</a:t>
            </a:r>
          </a:p>
          <a:p>
            <a:r>
              <a:rPr lang="en-US" dirty="0"/>
              <a:t>https://devblogs.microsoft.com/visualstudio/introducing-private-preview-port-tunneling-visual-studio-for-asp-net-core-projects/</a:t>
            </a:r>
          </a:p>
          <a:p>
            <a:r>
              <a:rPr lang="en-US" dirty="0"/>
              <a:t>https://devblogs.microsoft.com/visualstudio/visualstudio-extensibility/</a:t>
            </a:r>
          </a:p>
          <a:p>
            <a:r>
              <a:rPr lang="en-US" dirty="0"/>
              <a:t>https://devblogs.microsoft.com/visualstudio/visual-studio-2022-17-4/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287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https://devblogs.microsoft.com/dotnet/announcing-visual-studio-code-extension-for-tye/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83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https://azure.microsoft.com/en-us/blog/announcing-microsoft-dev-box-preview/</a:t>
            </a:r>
          </a:p>
          <a:p>
            <a:r>
              <a:rPr lang="en-US" dirty="0"/>
              <a:t>https://docs.github.com/en/codespaces</a:t>
            </a:r>
          </a:p>
          <a:p>
            <a:r>
              <a:rPr lang="en-US" dirty="0"/>
              <a:t>https://docs.github.com/en/copilot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58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https://devblogs.microsoft.com/dotnet/announcing-fsharp-7/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7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https://devblogs.microsoft.com/dotnet/announcing-net-6-preview-4/#system-linq-enhancements</a:t>
            </a:r>
          </a:p>
          <a:p>
            <a:r>
              <a:rPr lang="en-US" dirty="0"/>
              <a:t>https://devblogs.microsoft.com/dotnet/announcing-net-6-preview-4/#enhanced-date-time-and-time-zone-support</a:t>
            </a:r>
          </a:p>
          <a:p>
            <a:r>
              <a:rPr lang="en-US" dirty="0"/>
              <a:t>https://devblogs.microsoft.com/dotnet/date-time-and-time-zone-enhancements-in-net-6/</a:t>
            </a:r>
          </a:p>
          <a:p>
            <a:r>
              <a:rPr lang="en-US" dirty="0"/>
              <a:t>https://devblogs.microsoft.com/dotnet/announcing-net-6-preview-7/#early-net-7-feature-preview-generic-math</a:t>
            </a:r>
          </a:p>
          <a:p>
            <a:r>
              <a:rPr lang="en-US" dirty="0"/>
              <a:t>https://devblogs.microsoft.com/dotnet/new-dotnet-6-apis-driven-by-the-developer-community/</a:t>
            </a:r>
          </a:p>
          <a:p>
            <a:r>
              <a:rPr lang="en-US" dirty="0"/>
              <a:t>https://devblogs.microsoft.com/dotnet/dotnet-6-networking-improvements/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903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https://devblogs.microsoft.com/dotnet/announcing-net-6-preview-4/#system-text-json-writable-dom-feature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https://devblogs.microsoft.com/dotnet/announcing-net-6-preview-5/#libraries-jsonserializer-source-generation</a:t>
            </a:r>
          </a:p>
          <a:p>
            <a:r>
              <a:rPr lang="en-US" dirty="0"/>
              <a:t>https://devblogs.microsoft.com/dotnet/try-the-new-system-text-json-source-generator/</a:t>
            </a:r>
          </a:p>
          <a:p>
            <a:r>
              <a:rPr lang="en-US" dirty="0"/>
              <a:t>https://devblogs.microsoft.com/dotnet/announcing-net-6-preview-7/#libraries-system-text-json-serialization-notifications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https://devblogs.microsoft.com/dotnet/announcing-net-6-preview-7/#libraries-write-raw-json-with-system-text-json-utf8jsonwriter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https://devblogs.microsoft.com/dotnet/performance-improvements-in-net-6/#json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6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https://devblogs.microsoft.com/dotnet/announcing-dotnet-7-preview-4/#adding-microseconds-and-nanoseconds-to-timestamp-datetime-datetimeoffset-and-timeonly</a:t>
            </a:r>
          </a:p>
          <a:p>
            <a:r>
              <a:rPr lang="en-US" dirty="0"/>
              <a:t>https://devblogs.microsoft.com/dotnet/regular-expression-improvements-in-dotnet-7/</a:t>
            </a:r>
          </a:p>
          <a:p>
            <a:r>
              <a:rPr lang="en-US" dirty="0"/>
              <a:t>https://devblogs.microsoft.com/dotnet/dotnet-7-generic-math/</a:t>
            </a:r>
          </a:p>
          <a:p>
            <a:r>
              <a:rPr lang="en-US" dirty="0"/>
              <a:t>https://devblogs.microsoft.com/dotnet/announcing-dotnet-7-preview-5/</a:t>
            </a:r>
          </a:p>
          <a:p>
            <a:r>
              <a:rPr lang="en-US" dirty="0"/>
              <a:t>https://devblogs.microsoft.com/dotnet/announcing-dotnet-7-preview-6/#system-formats-tar-api-updates</a:t>
            </a:r>
          </a:p>
          <a:p>
            <a:r>
              <a:rPr lang="en-US" dirty="0"/>
              <a:t>https://devblogs.microsoft.com/dotnet/announcing-dotnet-7-preview-6/#template-authoring</a:t>
            </a:r>
          </a:p>
          <a:p>
            <a:r>
              <a:rPr lang="en-US" dirty="0"/>
              <a:t>https://devblogs.microsoft.com/dotnet/announcing-rate-limiting-for-dotnet/</a:t>
            </a:r>
          </a:p>
          <a:p>
            <a:r>
              <a:rPr lang="en-US" dirty="0"/>
              <a:t>https://devblogs.microsoft.com/dotnet/announcing-dotnet-7-preview-7/#support-for-unix-file-modes</a:t>
            </a:r>
          </a:p>
          <a:p>
            <a:r>
              <a:rPr lang="en-US" dirty="0"/>
              <a:t>https://devblogs.microsoft.com/dotnet/announcing-dotnet-7/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https://devblogs.microsoft.com/dotnet/announcing-dotnet-7-preview-5/#system-text-json</a:t>
            </a:r>
          </a:p>
          <a:p>
            <a:r>
              <a:rPr lang="en-US" dirty="0"/>
              <a:t>https://devblogs.microsoft.com/dotnet/announcing-dotnet-7-preview-6/</a:t>
            </a:r>
          </a:p>
          <a:p>
            <a:r>
              <a:rPr lang="en-US" dirty="0"/>
              <a:t>https://devblogs.microsoft.com/dotnet/performance_improvements_in_net_7/#json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7F7C5B-A318-E8F5-E4A1-581D0BADC0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DE1760-B7B7-9CF2-52B6-E49EA5B9F3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869" y="1319566"/>
            <a:ext cx="3860190" cy="1790700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707FF-FBC0-3FE4-5338-B19C0B5CA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777" y="3188010"/>
            <a:ext cx="3868282" cy="97209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38C88A-4FD1-F395-C910-E918707684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9" y="360437"/>
            <a:ext cx="2205258" cy="522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1B517-0249-F366-5963-2B85E5CE213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4529" y="4597553"/>
            <a:ext cx="944628" cy="178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07005-C16C-0DEA-D55D-B8EBDCDB227C}"/>
              </a:ext>
            </a:extLst>
          </p:cNvPr>
          <p:cNvSpPr txBox="1"/>
          <p:nvPr userDrawn="1"/>
        </p:nvSpPr>
        <p:spPr>
          <a:xfrm>
            <a:off x="324777" y="4347198"/>
            <a:ext cx="1792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381973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271FB-D3CD-A0AF-0C3B-27AB5341F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" y="933838"/>
            <a:ext cx="8474593" cy="4501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0C998-13D2-549F-53C8-D1EA71C60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0840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0058B7-89A9-AB93-7051-C58D20BD7E0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" y="351657"/>
            <a:ext cx="1409109" cy="33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78E019-04A6-3C26-6311-6128708E0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296" y="432564"/>
            <a:ext cx="906087" cy="19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96FC01-D4B8-3682-3EAE-72B5D89B07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37" y="4783215"/>
            <a:ext cx="836445" cy="149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373BB-994C-F3BF-C34D-3892C32D7838}"/>
              </a:ext>
            </a:extLst>
          </p:cNvPr>
          <p:cNvSpPr txBox="1"/>
          <p:nvPr userDrawn="1"/>
        </p:nvSpPr>
        <p:spPr>
          <a:xfrm>
            <a:off x="7845829" y="216403"/>
            <a:ext cx="751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363916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325A6A-F3FE-1904-F6B1-59F7215105B0}"/>
              </a:ext>
            </a:extLst>
          </p:cNvPr>
          <p:cNvSpPr/>
          <p:nvPr userDrawn="1"/>
        </p:nvSpPr>
        <p:spPr>
          <a:xfrm>
            <a:off x="5420497" y="0"/>
            <a:ext cx="3723502" cy="5143500"/>
          </a:xfrm>
          <a:prstGeom prst="rect">
            <a:avLst/>
          </a:prstGeom>
          <a:solidFill>
            <a:srgbClr val="1D2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2EE67BD-3B79-3F03-8424-8DEA04963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3790" y="1327804"/>
            <a:ext cx="4636006" cy="1790700"/>
          </a:xfrm>
        </p:spPr>
        <p:txBody>
          <a:bodyPr anchor="b"/>
          <a:lstStyle>
            <a:lvl1pPr algn="l"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5127949-79C4-05EE-6B92-F2620D865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790" y="3196248"/>
            <a:ext cx="4636006" cy="972098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BCC26A-6C44-25A2-1172-7DF15E449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933" y="431847"/>
            <a:ext cx="909449" cy="194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B14A18-BC49-0DB4-B389-654F2C69B8C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" y="351657"/>
            <a:ext cx="1409109" cy="334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D1B09D-602D-B2C3-4BC3-79CB1BAF6CA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39" y="4783215"/>
            <a:ext cx="836444" cy="1498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DECAA7D-52BB-7A17-6614-DF5EA4D069E2}"/>
              </a:ext>
            </a:extLst>
          </p:cNvPr>
          <p:cNvSpPr txBox="1"/>
          <p:nvPr userDrawn="1"/>
        </p:nvSpPr>
        <p:spPr>
          <a:xfrm>
            <a:off x="7845829" y="216403"/>
            <a:ext cx="751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80002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F680-C712-8FC1-7541-800F881E8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789" y="1499285"/>
            <a:ext cx="4101061" cy="31334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B061B-B038-B428-856A-17AF73766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99285"/>
            <a:ext cx="4259232" cy="31334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433FA85-099B-AE41-36BD-D580365D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" y="933838"/>
            <a:ext cx="8474593" cy="4501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EBB8E-70BB-0D8B-0BC1-C115ED948E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" y="351657"/>
            <a:ext cx="1409109" cy="334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DF6121-ADD7-605F-7A01-B41889BD6A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296" y="432564"/>
            <a:ext cx="906087" cy="1932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07AFB-9302-567F-F8D3-03A11355AA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37" y="4783215"/>
            <a:ext cx="836445" cy="1498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0796AF-AE34-885C-F56C-666EAA00D976}"/>
              </a:ext>
            </a:extLst>
          </p:cNvPr>
          <p:cNvSpPr txBox="1"/>
          <p:nvPr userDrawn="1"/>
        </p:nvSpPr>
        <p:spPr>
          <a:xfrm>
            <a:off x="7845829" y="216403"/>
            <a:ext cx="751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3613765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FF913A-F821-6ABF-69CB-C174EF24E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789" y="933838"/>
            <a:ext cx="8474593" cy="4501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D7CB90-BD84-DBFA-648B-540E706C57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" y="351657"/>
            <a:ext cx="1409109" cy="334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9A7C28-DBD5-613A-CB22-526121DB180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2296" y="432564"/>
            <a:ext cx="906087" cy="1932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6E4283-BC84-35C3-CE81-24288753316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937" y="4783215"/>
            <a:ext cx="836445" cy="149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11BDAA-17F0-E4BE-A608-550727FF1BA8}"/>
              </a:ext>
            </a:extLst>
          </p:cNvPr>
          <p:cNvSpPr txBox="1"/>
          <p:nvPr userDrawn="1"/>
        </p:nvSpPr>
        <p:spPr>
          <a:xfrm>
            <a:off x="7845829" y="216403"/>
            <a:ext cx="7519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0979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343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A6180-9C63-5245-5529-CFF44A330F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7012E6-337A-35B4-B93E-C4FEDEF6A1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2956594"/>
            <a:ext cx="3398655" cy="272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03B3E2-7005-7014-C66B-C75596E0D5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307"/>
            <a:ext cx="4345423" cy="67006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3EA2680-C222-FAE5-5701-CC5B390FE792}"/>
              </a:ext>
            </a:extLst>
          </p:cNvPr>
          <p:cNvSpPr txBox="1">
            <a:spLocks/>
          </p:cNvSpPr>
          <p:nvPr userDrawn="1"/>
        </p:nvSpPr>
        <p:spPr>
          <a:xfrm>
            <a:off x="332869" y="2227314"/>
            <a:ext cx="5049175" cy="6888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000" b="1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Speed IT </a:t>
            </a:r>
            <a:r>
              <a: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Up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D46E9E-716F-92A5-E670-62E1C2AAB1EF}"/>
              </a:ext>
            </a:extLst>
          </p:cNvPr>
          <p:cNvSpPr txBox="1">
            <a:spLocks/>
          </p:cNvSpPr>
          <p:nvPr userDrawn="1"/>
        </p:nvSpPr>
        <p:spPr>
          <a:xfrm>
            <a:off x="332869" y="2953560"/>
            <a:ext cx="3639887" cy="33293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December 6th-8th, 2022 Belgrade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277375-9456-FFBF-0E0D-15966B8F6D8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24529" y="4597553"/>
            <a:ext cx="944628" cy="1784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FB0695-1D02-77E9-E3A4-91F81B586A7D}"/>
              </a:ext>
            </a:extLst>
          </p:cNvPr>
          <p:cNvSpPr txBox="1"/>
          <p:nvPr userDrawn="1"/>
        </p:nvSpPr>
        <p:spPr>
          <a:xfrm>
            <a:off x="324777" y="4347198"/>
            <a:ext cx="1792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490991-C9DE-CD29-655F-61BEEB1F45A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69" y="360437"/>
            <a:ext cx="2205258" cy="5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5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DB99A-A780-3946-48C7-EB8BDF9217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A819C3-3E8D-EA53-6189-146B1519BA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04" y="3985785"/>
            <a:ext cx="5591596" cy="620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2646E9-47AD-AC77-FE97-DEA1215D49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3116714"/>
            <a:ext cx="7444673" cy="831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C489C-C0DB-C592-6D6F-BB34F458F5A9}"/>
              </a:ext>
            </a:extLst>
          </p:cNvPr>
          <p:cNvSpPr txBox="1"/>
          <p:nvPr userDrawn="1"/>
        </p:nvSpPr>
        <p:spPr>
          <a:xfrm>
            <a:off x="566616" y="3116714"/>
            <a:ext cx="8010769" cy="831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B1CF82-E73B-160A-F1A9-D355EE3B89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099686" y="4283571"/>
            <a:ext cx="944628" cy="1784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1DB1E1-3F8A-2C4D-5CF4-39580D5838AE}"/>
              </a:ext>
            </a:extLst>
          </p:cNvPr>
          <p:cNvSpPr txBox="1"/>
          <p:nvPr userDrawn="1"/>
        </p:nvSpPr>
        <p:spPr>
          <a:xfrm>
            <a:off x="3675570" y="4073676"/>
            <a:ext cx="1792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Powered by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315F30-1700-2656-8A59-AC6F4A01D86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71" y="1435464"/>
            <a:ext cx="2205258" cy="5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3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1FDACB-8534-8343-16BE-208CCD91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B599F-341C-AC63-C1F9-124E252C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02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4" r:id="rId5"/>
    <p:sldLayoutId id="2147483675" r:id="rId6"/>
    <p:sldLayoutId id="2147483677" r:id="rId7"/>
    <p:sldLayoutId id="2147483676" r:id="rId8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upgrade-assista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spnet.github.io/quickgridsample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platform.uno/" TargetMode="External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hyperlink" Target="https://flutter.dev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avaloniaui.net/" TargetMode="External"/><Relationship Id="rId9" Type="http://schemas.openxmlformats.org/officeDocument/2006/relationships/image" Target="../media/image37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sharpstandar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vscode.dev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dotnet" TargetMode="External"/><Relationship Id="rId2" Type="http://schemas.openxmlformats.org/officeDocument/2006/relationships/hyperlink" Target="https://devblogs.microsoft.com/dot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ndrewlock.net/series/exploring-dotnet-6/" TargetMode="External"/><Relationship Id="rId5" Type="http://schemas.openxmlformats.org/officeDocument/2006/relationships/hyperlink" Target="https://github.com/dotnet/csharplang/tree/main/proposals" TargetMode="External"/><Relationship Id="rId4" Type="http://schemas.openxmlformats.org/officeDocument/2006/relationships/hyperlink" Target="https://themesof.net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hyperlink" Target="https://github.com/miroslavpopovic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iroslavpopovic/dotnet-6-and-7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761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0D32E-8D02-606A-6733-401D9EC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57ABF-A025-903D-526F-DFE271887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7723B9-FDD4-8CFF-CF7B-5E9F557B9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95" y="997555"/>
            <a:ext cx="3780705" cy="21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4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1946F2-7BFC-DD90-5F9A-585D597F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library APIs in .NET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B61B0B-9818-1D41-537F-DDCC2EE1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5348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Micorosoft.Extensions.Logging</a:t>
            </a:r>
            <a:r>
              <a:rPr lang="en-US" dirty="0"/>
              <a:t> compile-time source generator [Demo]</a:t>
            </a:r>
          </a:p>
          <a:p>
            <a:r>
              <a:rPr lang="en-US" dirty="0" err="1"/>
              <a:t>System.Linq</a:t>
            </a:r>
            <a:r>
              <a:rPr lang="en-US" dirty="0"/>
              <a:t> [Demo]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Enumerable support for Index and Range parameters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DistinctBy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UnionBy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IntersectBy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ExceptBy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MaxBy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MinBy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Chunk</a:t>
            </a:r>
          </a:p>
          <a:p>
            <a:r>
              <a:rPr lang="en-US" dirty="0" err="1"/>
              <a:t>System.Collections.Generics.PriorityQueue</a:t>
            </a:r>
            <a:r>
              <a:rPr lang="en-US" dirty="0"/>
              <a:t>&lt;</a:t>
            </a:r>
            <a:r>
              <a:rPr lang="en-US" dirty="0" err="1"/>
              <a:t>TElement</a:t>
            </a:r>
            <a:r>
              <a:rPr lang="en-US" dirty="0"/>
              <a:t>, </a:t>
            </a:r>
            <a:r>
              <a:rPr lang="en-US" dirty="0" err="1"/>
              <a:t>TPriority</a:t>
            </a:r>
            <a:r>
              <a:rPr lang="en-US" dirty="0"/>
              <a:t>&gt; [Demo]</a:t>
            </a:r>
          </a:p>
          <a:p>
            <a:r>
              <a:rPr lang="en-US" dirty="0" err="1"/>
              <a:t>DateOnly</a:t>
            </a:r>
            <a:r>
              <a:rPr lang="en-US" dirty="0"/>
              <a:t>, </a:t>
            </a:r>
            <a:r>
              <a:rPr lang="en-US" dirty="0" err="1"/>
              <a:t>TimeOnly</a:t>
            </a:r>
            <a:r>
              <a:rPr lang="en-US" dirty="0"/>
              <a:t> structs [Demo]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Low level API for reading and writing files –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File.OpenHandle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(“file.name”) [Demo]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New Math API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SinCos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ReciprocalEstimate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ReciprocalSqrtEstimate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Parallel.ForEachAsync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More analyzers are added to Roslyn</a:t>
            </a:r>
          </a:p>
        </p:txBody>
      </p:sp>
    </p:spTree>
    <p:extLst>
      <p:ext uri="{BB962C8B-B14F-4D97-AF65-F5344CB8AC3E}">
        <p14:creationId xmlns:p14="http://schemas.microsoft.com/office/powerpoint/2010/main" val="3776162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D040B-410E-3B9E-D758-631BA6E12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System.Text.Json</a:t>
            </a:r>
            <a:r>
              <a:rPr lang="en-US" dirty="0"/>
              <a:t>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DE070-CB64-4AE6-E6D5-8CB0C290E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3495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Source generator for </a:t>
            </a:r>
            <a:r>
              <a:rPr lang="en-US" dirty="0" err="1"/>
              <a:t>System.Text.Json</a:t>
            </a:r>
            <a:r>
              <a:rPr lang="en-US" dirty="0"/>
              <a:t> [Demo]</a:t>
            </a:r>
          </a:p>
          <a:p>
            <a:r>
              <a:rPr lang="en-US" dirty="0"/>
              <a:t>More overloads for </a:t>
            </a:r>
            <a:r>
              <a:rPr lang="en-US" dirty="0" err="1"/>
              <a:t>JsonSerializer</a:t>
            </a:r>
            <a:r>
              <a:rPr lang="en-US" dirty="0"/>
              <a:t> [Demo]</a:t>
            </a:r>
          </a:p>
          <a:p>
            <a:r>
              <a:rPr lang="en-US" dirty="0"/>
              <a:t>Extensions for </a:t>
            </a:r>
            <a:r>
              <a:rPr lang="en-US" dirty="0" err="1"/>
              <a:t>HttpClient</a:t>
            </a:r>
            <a:r>
              <a:rPr lang="en-US" dirty="0"/>
              <a:t> and </a:t>
            </a:r>
            <a:r>
              <a:rPr lang="en-US" dirty="0" err="1"/>
              <a:t>JsonContent</a:t>
            </a:r>
            <a:r>
              <a:rPr lang="en-US" dirty="0"/>
              <a:t> [Demo]</a:t>
            </a:r>
          </a:p>
          <a:p>
            <a:r>
              <a:rPr lang="en-US" dirty="0"/>
              <a:t>Notification for (de)serialization [Demo]</a:t>
            </a:r>
          </a:p>
          <a:p>
            <a:pPr lvl="1"/>
            <a:r>
              <a:rPr lang="en-US" dirty="0" err="1"/>
              <a:t>IJsonOnDeserialized</a:t>
            </a:r>
            <a:r>
              <a:rPr lang="en-US" dirty="0"/>
              <a:t>, </a:t>
            </a:r>
            <a:r>
              <a:rPr lang="en-US" dirty="0" err="1"/>
              <a:t>IJsonOnDeserializing</a:t>
            </a:r>
            <a:r>
              <a:rPr lang="en-US" dirty="0"/>
              <a:t>, </a:t>
            </a:r>
            <a:r>
              <a:rPr lang="en-US" dirty="0" err="1"/>
              <a:t>IJsonOnSerialized</a:t>
            </a:r>
            <a:r>
              <a:rPr lang="en-US" dirty="0"/>
              <a:t>, </a:t>
            </a:r>
            <a:r>
              <a:rPr lang="en-US" dirty="0" err="1"/>
              <a:t>IJsonOnSerializing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JsonPropertyOrder</a:t>
            </a:r>
            <a:r>
              <a:rPr lang="en-US" dirty="0"/>
              <a:t>(x)] for serialization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Writable DOM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ReferenceHandler.IgnoreCycles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– for reference loop handling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Write raw JSON using Utf8JsonWriter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3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9827-3752-D129-0C6E-7C17471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library APIs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D00E-F94F-F8BA-920F-46DD86E69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8048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Generic math [Demo]</a:t>
            </a:r>
          </a:p>
          <a:p>
            <a:pPr lvl="1"/>
            <a:r>
              <a:rPr lang="en-US" dirty="0" err="1"/>
              <a:t>System.Numerics</a:t>
            </a:r>
            <a:endParaRPr lang="en-US" dirty="0"/>
          </a:p>
          <a:p>
            <a:pPr lvl="1"/>
            <a:r>
              <a:rPr lang="en-US" dirty="0" err="1"/>
              <a:t>INumber</a:t>
            </a:r>
            <a:r>
              <a:rPr lang="en-US" dirty="0"/>
              <a:t>&lt;T&gt;, </a:t>
            </a:r>
            <a:r>
              <a:rPr lang="en-US" dirty="0" err="1"/>
              <a:t>IBinaryInteger</a:t>
            </a:r>
            <a:r>
              <a:rPr lang="en-US" dirty="0"/>
              <a:t>, </a:t>
            </a:r>
            <a:r>
              <a:rPr lang="en-US" dirty="0" err="1"/>
              <a:t>IFloatingPoint</a:t>
            </a:r>
            <a:r>
              <a:rPr lang="en-US" dirty="0"/>
              <a:t>, IFloatingPointIeee754, </a:t>
            </a:r>
            <a:r>
              <a:rPr lang="en-US" dirty="0" err="1"/>
              <a:t>INumberBase</a:t>
            </a:r>
            <a:r>
              <a:rPr lang="en-US" dirty="0"/>
              <a:t>, </a:t>
            </a:r>
            <a:r>
              <a:rPr lang="en-US" dirty="0" err="1"/>
              <a:t>ISignedNumber</a:t>
            </a:r>
            <a:endParaRPr lang="en-US" dirty="0"/>
          </a:p>
          <a:p>
            <a:pPr lvl="1"/>
            <a:r>
              <a:rPr lang="en-US" dirty="0"/>
              <a:t>Separate interfaces for functions and operators – like </a:t>
            </a:r>
            <a:r>
              <a:rPr lang="en-US" dirty="0" err="1"/>
              <a:t>IAdditionOperators</a:t>
            </a:r>
            <a:endParaRPr lang="en-US" dirty="0"/>
          </a:p>
          <a:p>
            <a:pPr lvl="1"/>
            <a:r>
              <a:rPr lang="en-US" dirty="0"/>
              <a:t>C# feature - using static abstract methods in interfaces</a:t>
            </a:r>
          </a:p>
          <a:p>
            <a:r>
              <a:rPr lang="en-US" dirty="0"/>
              <a:t>New Regex APIs</a:t>
            </a:r>
          </a:p>
          <a:p>
            <a:pPr lvl="1"/>
            <a:r>
              <a:rPr lang="en-US" dirty="0" err="1"/>
              <a:t>RegexGenerator</a:t>
            </a:r>
            <a:r>
              <a:rPr lang="en-US" dirty="0"/>
              <a:t> and Roslyn analyzers [Demo]</a:t>
            </a:r>
          </a:p>
          <a:p>
            <a:pPr lvl="1"/>
            <a:r>
              <a:rPr lang="en-US" dirty="0" err="1"/>
              <a:t>RegexOptions.NonBacktracking</a:t>
            </a:r>
            <a:endParaRPr lang="en-US" dirty="0"/>
          </a:p>
          <a:p>
            <a:pPr lvl="1"/>
            <a:r>
              <a:rPr lang="en-US" dirty="0"/>
              <a:t>A lot of other improvements</a:t>
            </a:r>
          </a:p>
          <a:p>
            <a:r>
              <a:rPr lang="en-US" dirty="0"/>
              <a:t>Rate limiting</a:t>
            </a:r>
          </a:p>
          <a:p>
            <a:pPr lvl="1"/>
            <a:r>
              <a:rPr lang="en-US" dirty="0"/>
              <a:t>Concurrency, token bucket, fixed window,  sliding window, partitioned...</a:t>
            </a:r>
          </a:p>
          <a:p>
            <a:pPr lvl="1"/>
            <a:r>
              <a:rPr lang="en-US" dirty="0" err="1"/>
              <a:t>System.Threading.RateLimiting</a:t>
            </a:r>
            <a:endParaRPr lang="en-US" dirty="0"/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Microseconds and Nanoseconds in date and time types [Demo]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New Stream methods –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ReadExactly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[Async] and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ReadAtLeast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[Async]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Tar archive support –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System.Formats.Tar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assembly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Support for Unix file modes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Template authoring improvements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Constraints (OS, workload, host), multi-choice parameters, better exit codes and error reporting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22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4329-5FD6-B13C-F499-AB6F1285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System.Text.Json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6596-75E5-306A-7DFE-169C59C3D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434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Polymorphism [Demo]</a:t>
            </a:r>
          </a:p>
          <a:p>
            <a:pPr lvl="1"/>
            <a:r>
              <a:rPr lang="en-US" dirty="0" err="1"/>
              <a:t>JsonDerivedType</a:t>
            </a:r>
            <a:endParaRPr lang="en-US" dirty="0"/>
          </a:p>
          <a:p>
            <a:r>
              <a:rPr lang="en-US" dirty="0"/>
              <a:t>JSON contract customization [Demo]</a:t>
            </a:r>
          </a:p>
          <a:p>
            <a:pPr lvl="1"/>
            <a:r>
              <a:rPr lang="en-US" dirty="0"/>
              <a:t>Adding type modifiers to </a:t>
            </a:r>
            <a:r>
              <a:rPr lang="en-US" dirty="0" err="1"/>
              <a:t>DefaultJsonTypeInfoResolver</a:t>
            </a:r>
            <a:endParaRPr lang="en-US" dirty="0"/>
          </a:p>
          <a:p>
            <a:pPr lvl="1"/>
            <a:r>
              <a:rPr lang="en-US" dirty="0"/>
              <a:t>Creating custom </a:t>
            </a:r>
            <a:r>
              <a:rPr lang="en-US" dirty="0" err="1"/>
              <a:t>IJsonTypeInfoResolver</a:t>
            </a:r>
            <a:endParaRPr lang="en-US" dirty="0"/>
          </a:p>
          <a:p>
            <a:pPr lvl="1"/>
            <a:r>
              <a:rPr lang="en-US" dirty="0"/>
              <a:t>Conditional property serialization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Source generation support for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IAsyncEnumerable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JsonDocument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DateOnly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TimeOnly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types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C# 11 required members support – throws exception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Utf8JsonReader.CopyString()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6437CE-489C-AA7D-C535-8E64485E0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Targeting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C0C386-BD03-3AA4-C085-68F59BF56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TargetFramework</a:t>
            </a:r>
            <a:r>
              <a:rPr lang="en-US" dirty="0"/>
              <a:t>&gt;.net6.0&lt;/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.net6.0-android,.net6.0-ios,.net6.0-windows</a:t>
            </a:r>
            <a:br>
              <a:rPr lang="en-US" dirty="0"/>
            </a:br>
            <a:r>
              <a:rPr lang="en-US" dirty="0"/>
              <a:t>&lt;/</a:t>
            </a:r>
            <a:r>
              <a:rPr lang="en-US" dirty="0" err="1"/>
              <a:t>TargetFramework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3740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EF95D-6BC3-9382-0DE9-180F2D05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6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7AC1-4856-C861-1A1B-EEF620F2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635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Workloads</a:t>
            </a:r>
          </a:p>
          <a:p>
            <a:r>
              <a:rPr lang="en-US" dirty="0"/>
              <a:t>Single-file apps improvements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Work on Windows and macOS too, in addition to Linux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Static analysis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Compression </a:t>
            </a:r>
          </a:p>
          <a:p>
            <a:r>
              <a:rPr lang="en-US" dirty="0"/>
              <a:t>More aggressive IL trimming</a:t>
            </a:r>
          </a:p>
          <a:p>
            <a:pPr lvl="1"/>
            <a:r>
              <a:rPr lang="en-US" dirty="0"/>
              <a:t>Reduced app size</a:t>
            </a:r>
          </a:p>
          <a:p>
            <a:r>
              <a:rPr lang="en-US" dirty="0"/>
              <a:t>Arm64 on Windows and macOS</a:t>
            </a:r>
          </a:p>
          <a:p>
            <a:r>
              <a:rPr lang="en-US" dirty="0"/>
              <a:t>Modernized templates [Demo]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Top-level statements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async Main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Global using directives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File-scoped namespaces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Target-type new expressions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Nullable reference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3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5C33-7D5D-18B9-9F88-F23C8F9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7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2630-03C8-4894-ABEE-19C54E39E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434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Native AOT 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No longer experimental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Generates code at build time instead of runtime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Improves startup time, memory usage, access to restricted platforms (no JIT), size on disk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Console apps and native libraries</a:t>
            </a:r>
          </a:p>
          <a:p>
            <a:r>
              <a:rPr lang="en-US" dirty="0"/>
              <a:t>New CLI parser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“dotnet new” improved CLI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“dotnet --info” updates</a:t>
            </a:r>
          </a:p>
          <a:p>
            <a:r>
              <a:rPr lang="en-US" dirty="0"/>
              <a:t>Central Package Management – </a:t>
            </a:r>
            <a:r>
              <a:rPr lang="en-US" dirty="0" err="1"/>
              <a:t>Directory.Packages.props</a:t>
            </a:r>
            <a:endParaRPr lang="en-US" dirty="0"/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Improved .NET host error messages – i.e., missing runtime errors</a:t>
            </a:r>
          </a:p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Console.ReadKey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improved, especially for Linux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2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B75E-7E86-E0A9-DA05-6FE54A69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50E8-05F3-77E7-27BD-BA97A22C0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28086"/>
          </a:xfrm>
        </p:spPr>
        <p:txBody>
          <a:bodyPr>
            <a:normAutofit/>
          </a:bodyPr>
          <a:lstStyle/>
          <a:p>
            <a:r>
              <a:rPr lang="en-US" dirty="0"/>
              <a:t>Hot Reload</a:t>
            </a:r>
          </a:p>
          <a:p>
            <a:pPr lvl="1"/>
            <a:r>
              <a:rPr lang="en-US" dirty="0"/>
              <a:t>Nearly a fiasco, that would work in VS 2022 only</a:t>
            </a:r>
          </a:p>
          <a:p>
            <a:pPr lvl="2"/>
            <a:r>
              <a:rPr lang="en-US" dirty="0"/>
              <a:t>Decision reverted after 3 days</a:t>
            </a:r>
          </a:p>
          <a:p>
            <a:pPr lvl="1"/>
            <a:r>
              <a:rPr lang="en-US" dirty="0"/>
              <a:t>Available through dotnet watch and VS2022</a:t>
            </a:r>
          </a:p>
          <a:p>
            <a:r>
              <a:rPr lang="en-US" dirty="0"/>
              <a:t>.NET Upgrade Assistant</a:t>
            </a:r>
          </a:p>
          <a:p>
            <a:pPr lvl="1"/>
            <a:r>
              <a:rPr lang="en-US" dirty="0">
                <a:hlinkClick r:id="rId3"/>
              </a:rPr>
              <a:t>https://github.com/dotnet/upgrade-assistant</a:t>
            </a:r>
            <a:endParaRPr lang="en-US" dirty="0"/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Crossgen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(Crossgen2)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ReadyToRun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format – ahead of time compilation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.NET 6 is included in Ubuntu 22.04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apt install dotnet6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86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3DBD-32CE-2901-DF7A-C591F326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Tools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A0E-FA2E-B475-10BF-8D3D76BD7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51886"/>
          </a:xfrm>
        </p:spPr>
        <p:txBody>
          <a:bodyPr/>
          <a:lstStyle/>
          <a:p>
            <a:r>
              <a:rPr lang="en-US" dirty="0"/>
              <a:t>Hot Reload improvements for Blazor WebAssembly, iOS and Android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More lambda methods support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Adding new static fields, static methods, and non-virtual instance methods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Adding new classes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dotnet watch restarts for rude edits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NuGet 6.4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Central Package Management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GlobalPackageReference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Improved VS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92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C2191-C0D6-774C-8D0B-755CF5A12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267" y="1319566"/>
            <a:ext cx="3879792" cy="1790700"/>
          </a:xfrm>
        </p:spPr>
        <p:txBody>
          <a:bodyPr/>
          <a:lstStyle/>
          <a:p>
            <a:r>
              <a:rPr lang="en-US" dirty="0"/>
              <a:t>What’s new in .NET world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62D372-55A8-CD79-2687-FED58B9B9D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267" y="3188010"/>
            <a:ext cx="3879792" cy="972098"/>
          </a:xfrm>
        </p:spPr>
        <p:txBody>
          <a:bodyPr/>
          <a:lstStyle/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200" dirty="0"/>
              <a:t>Technical Lead @Seavus</a:t>
            </a:r>
            <a:br>
              <a:rPr lang="en-US" sz="1200" dirty="0"/>
            </a:br>
            <a:r>
              <a:rPr lang="en-US" sz="1200" dirty="0"/>
              <a:t>@miroslavpopovic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89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18A5DC-A9AE-5916-FDEF-3F57B1E3A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2517" y="1149880"/>
            <a:ext cx="3167063" cy="24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7F768-554D-FFD9-0FCC-64C52FFD8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improvements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BC01D-6E22-26BE-2CE2-F6F823827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534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Considerably reduced memory allocations</a:t>
            </a:r>
          </a:p>
          <a:p>
            <a:r>
              <a:rPr lang="en-US" dirty="0"/>
              <a:t>Improved performance on API-by-API basis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ThreadPool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Tasks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FileStream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rewritten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System.Net.Sockets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System.Net.Dns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Reflection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Collections and LINQ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Cryptography</a:t>
            </a:r>
          </a:p>
          <a:p>
            <a:r>
              <a:rPr lang="en-US" dirty="0"/>
              <a:t>Improving inner-loop performance for .NET developers</a:t>
            </a:r>
          </a:p>
          <a:p>
            <a:pPr lvl="1"/>
            <a:r>
              <a:rPr lang="en-US" dirty="0"/>
              <a:t>Hot Reload, Hot Restart</a:t>
            </a:r>
          </a:p>
          <a:p>
            <a:pPr lvl="1"/>
            <a:r>
              <a:rPr lang="en-US" dirty="0"/>
              <a:t>Improved build times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Faster and smarter JIT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inlining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New PGO and dynamic PGO – profile-guided optimization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Loop alignment / code alignment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03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3976-906F-29FE-D4BE-72F0440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improvements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19C9-8A7B-A833-F791-E73841DFD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94219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Improvements in existing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CodeGen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/ JIT features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 PGO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Arm64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Loop optimizations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Logging source generator improvements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On-Stack Replacement (OSR)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Mono performance improved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Regex source generator and other regex performance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Reflection and Interop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Threading improvement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Primitive types parsing, formatting and equality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Arrays, strings, Collections and Spans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LINQ Min, Max, Sum, Average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JSON, XML, Compression, Cryptography, Diagnostics, Exceptions...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9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4CE952-E9BC-FB27-9B2F-A6F8EA308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25097" y="1150548"/>
            <a:ext cx="2805113" cy="28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EA99-BD48-3E50-2625-560F9FEEB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in EF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47423-DE99-D587-064A-B9FEAE6D2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7041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Performance improvements</a:t>
            </a:r>
          </a:p>
          <a:p>
            <a:pPr lvl="1"/>
            <a:r>
              <a:rPr lang="en-US" dirty="0"/>
              <a:t>EF Core 6.0 is 40-70% faster than 5.0</a:t>
            </a:r>
          </a:p>
          <a:p>
            <a:pPr lvl="1"/>
            <a:r>
              <a:rPr lang="en-US" dirty="0"/>
              <a:t>Memory allocations decreased considerably</a:t>
            </a:r>
          </a:p>
          <a:p>
            <a:pPr lvl="1"/>
            <a:r>
              <a:rPr lang="en-US" dirty="0"/>
              <a:t>Performance closed to Dapper in almost all situations</a:t>
            </a:r>
          </a:p>
          <a:p>
            <a:r>
              <a:rPr lang="en-US" dirty="0"/>
              <a:t>DevOps friendly migration bundles – self-contained executable</a:t>
            </a:r>
          </a:p>
          <a:p>
            <a:pPr lvl="1"/>
            <a:r>
              <a:rPr lang="en-US" dirty="0"/>
              <a:t>dotnet </a:t>
            </a:r>
            <a:r>
              <a:rPr lang="en-US" dirty="0" err="1"/>
              <a:t>ef</a:t>
            </a:r>
            <a:r>
              <a:rPr lang="en-US" dirty="0"/>
              <a:t> migrations bundle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Mapping attributes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Unicode, Precision,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EntityTypeConfiguration</a:t>
            </a:r>
            <a:endParaRPr lang="en-US" sz="15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Reduced startup time via compiled models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Pre-convention model configuration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Improved Cosmos DB support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SQL Server temporal tables support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858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DA96-B0B4-B9EF-C21B-979EB47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in EF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F0D1-82C9-1708-9DB7-AF5E277CE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26035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JSON columns in relational databases</a:t>
            </a:r>
          </a:p>
          <a:p>
            <a:r>
              <a:rPr lang="en-US" dirty="0"/>
              <a:t>Bulk updates</a:t>
            </a:r>
          </a:p>
          <a:p>
            <a:r>
              <a:rPr lang="en-US" dirty="0"/>
              <a:t>Performance improvements on inserts and updates (</a:t>
            </a:r>
            <a:r>
              <a:rPr lang="en-US" dirty="0" err="1"/>
              <a:t>SaveChanges</a:t>
            </a:r>
            <a:r>
              <a:rPr lang="en-US" dirty="0"/>
              <a:t>)</a:t>
            </a:r>
          </a:p>
          <a:p>
            <a:r>
              <a:rPr lang="en-US" dirty="0"/>
              <a:t>Map CUD operations to stored procedures</a:t>
            </a:r>
          </a:p>
          <a:p>
            <a:r>
              <a:rPr lang="en-US" dirty="0"/>
              <a:t>Table-per-concrete-type (TPC) mapping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Override model building conventions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Database scaffolding T4 templates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Interceptors improvements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Intercept, modify, and/or suppress EF core operation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Query enhancements</a:t>
            </a:r>
          </a:p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25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D44A1-C44F-0BBC-8E79-F44AE982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A64E0-398C-456B-0D9F-5D07A9D75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6B93D-869E-9980-0CEB-D4C1B4E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8" y="1423987"/>
            <a:ext cx="2295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2F81041-B765-6837-D795-9CFF1ADC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945" y="477440"/>
            <a:ext cx="5214938" cy="18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7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0A859-1DBD-1AA6-F5AB-0D9FCAD9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ASP.NET Core 6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E63A-6122-50C1-CC1E-6B8276FEE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9581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Hot Reload</a:t>
            </a:r>
          </a:p>
          <a:p>
            <a:r>
              <a:rPr lang="en-US" dirty="0"/>
              <a:t>HTTP/3 and QUIC</a:t>
            </a:r>
          </a:p>
          <a:p>
            <a:r>
              <a:rPr lang="en-US" dirty="0"/>
              <a:t>Kestrel is default launch profile</a:t>
            </a:r>
          </a:p>
          <a:p>
            <a:r>
              <a:rPr lang="en-US" dirty="0"/>
              <a:t>Source generators in Razor compiler – improved build times</a:t>
            </a:r>
          </a:p>
          <a:p>
            <a:r>
              <a:rPr lang="en-US" dirty="0"/>
              <a:t>CSS isolation for MVC Views and Razor Pages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JavaScript modules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Single-file publishing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Async streaming using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IAsyncEnumerable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Updated templates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SPA support upgraded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Duende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IdentityServer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upgraded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Bootstrap upgraded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Smaller JS scripts for SignalR, Blazor Server and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MessagePack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HTTP logging and W3CLogger middleware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Shadow-copying in IIS [Preview]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92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D05F8-6E9D-45C9-0410-52CE41BC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Minimal APIs in ASP.NET Core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8F52D-A8F9-2084-0611-9AE9EB78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 hosting APIs [Demo]</a:t>
            </a:r>
          </a:p>
          <a:p>
            <a:pPr lvl="1"/>
            <a:r>
              <a:rPr lang="en-US" dirty="0" err="1"/>
              <a:t>WebApplication</a:t>
            </a:r>
            <a:r>
              <a:rPr lang="en-US" dirty="0"/>
              <a:t> and </a:t>
            </a:r>
            <a:r>
              <a:rPr lang="en-US" dirty="0" err="1"/>
              <a:t>WebApplicationBuilder</a:t>
            </a:r>
            <a:endParaRPr lang="en-US" dirty="0"/>
          </a:p>
          <a:p>
            <a:r>
              <a:rPr lang="en-US" dirty="0"/>
              <a:t>New routing APIs [Demo]</a:t>
            </a:r>
          </a:p>
          <a:p>
            <a:pPr lvl="1"/>
            <a:r>
              <a:rPr lang="en-US" dirty="0" err="1"/>
              <a:t>MapGet</a:t>
            </a:r>
            <a:r>
              <a:rPr lang="en-US" dirty="0"/>
              <a:t>, </a:t>
            </a:r>
            <a:r>
              <a:rPr lang="en-US" dirty="0" err="1"/>
              <a:t>MapPost</a:t>
            </a:r>
            <a:r>
              <a:rPr lang="en-US" dirty="0"/>
              <a:t>, </a:t>
            </a:r>
            <a:r>
              <a:rPr lang="en-US" dirty="0" err="1"/>
              <a:t>MapPut</a:t>
            </a:r>
            <a:r>
              <a:rPr lang="en-US" dirty="0"/>
              <a:t>, </a:t>
            </a:r>
            <a:r>
              <a:rPr lang="en-US" dirty="0" err="1"/>
              <a:t>MapDelete</a:t>
            </a:r>
            <a:r>
              <a:rPr lang="en-US" dirty="0"/>
              <a:t>, </a:t>
            </a:r>
            <a:r>
              <a:rPr lang="en-US" dirty="0" err="1"/>
              <a:t>MapMethods</a:t>
            </a:r>
            <a:endParaRPr lang="en-US" dirty="0"/>
          </a:p>
          <a:p>
            <a:pPr lvl="1"/>
            <a:r>
              <a:rPr lang="en-US" dirty="0" err="1"/>
              <a:t>app.MapGet</a:t>
            </a:r>
            <a:r>
              <a:rPr lang="en-US" dirty="0"/>
              <a:t>("/", () =&gt; "This is a GET");</a:t>
            </a:r>
          </a:p>
          <a:p>
            <a:r>
              <a:rPr lang="en-US" dirty="0"/>
              <a:t>Increased performance</a:t>
            </a:r>
          </a:p>
          <a:p>
            <a:r>
              <a:rPr lang="en-US" dirty="0"/>
              <a:t>Beginner friendly - lower barrier of entry</a:t>
            </a:r>
          </a:p>
          <a:p>
            <a:r>
              <a:rPr lang="en-US" dirty="0" err="1"/>
              <a:t>OpenAPI</a:t>
            </a:r>
            <a:r>
              <a:rPr lang="en-US" dirty="0"/>
              <a:t> support [Demo]</a:t>
            </a:r>
          </a:p>
          <a:p>
            <a:r>
              <a:rPr lang="en-US" dirty="0"/>
              <a:t>Improved integration testing [Demo]</a:t>
            </a:r>
          </a:p>
          <a:p>
            <a:pPr lvl="1"/>
            <a:r>
              <a:rPr lang="en-US" dirty="0" err="1"/>
              <a:t>WebApplicationFactory</a:t>
            </a:r>
            <a:r>
              <a:rPr lang="en-US" dirty="0"/>
              <a:t> instead of </a:t>
            </a:r>
            <a:r>
              <a:rPr lang="en-US" dirty="0" err="1"/>
              <a:t>TestServer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973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BB9C-7D82-B8B8-1B2E-93935FE4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ASP.NET Core 7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6013-0F54-1B73-D259-94599A2D1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78886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RateLimiting</a:t>
            </a:r>
            <a:r>
              <a:rPr lang="en-US" dirty="0"/>
              <a:t> middleware</a:t>
            </a:r>
          </a:p>
          <a:p>
            <a:r>
              <a:rPr lang="en-US" dirty="0"/>
              <a:t>Output caching middleware</a:t>
            </a:r>
          </a:p>
          <a:p>
            <a:r>
              <a:rPr lang="en-US" dirty="0"/>
              <a:t>Incremental ASP.NET migration tooling</a:t>
            </a:r>
          </a:p>
          <a:p>
            <a:r>
              <a:rPr lang="en-US" dirty="0"/>
              <a:t>Authentication improvements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Kestrel improvements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Support for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WebSockets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over HTTP/2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Performance improved on high core machines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HTTP/2 performance improvement -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gRPC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file uploads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HTTP/3 – performance improvement,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WebTransport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support [Experimental]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New problem details service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Request decompression middleware (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Brotli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, Deflate, and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GZip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No longer required to use [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FromServices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] in action method parameters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TryParse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method support for action method parameters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Dark mode for developer exception page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6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C7F637-A767-F2E2-DACA-54DFBAC53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4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BF1F-3FEA-78FF-958B-66F57F55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Minimal APIs in ASP.NET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2973-146C-8CF1-A4E7-2CCB126C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28086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IEndpointFilter</a:t>
            </a:r>
            <a:r>
              <a:rPr lang="en-US" dirty="0"/>
              <a:t> support [Demo]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IFormFile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IFormFileCollection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Binding to Stream or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PipeReader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Binding a set of parameters into a single object with properties with [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AsParameters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Endpoint description and summaries used for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[Demo]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Binding arrays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IResult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implementations are now public for improved testability and have new interfaces [Demo]</a:t>
            </a:r>
          </a:p>
          <a:p>
            <a:pPr lvl="1"/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IContentTypeHttpResult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IFileHttpResult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INestedHttpResult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IStatusCodeHttpResult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IValueHttpResult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Typed results –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Microsoft.AspNetCore.Http.TypedResults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Self-describing minimal APIs</a:t>
            </a:r>
          </a:p>
          <a:p>
            <a:pPr lvl="1"/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IEndpointMetadataProvider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IEndpointParameterMetadataProvider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Uses C# 11 static abstract interface members, works with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TypedResults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Route groups with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MapGroup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32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C08A-36B5-66D9-043D-49B0261B0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SignalR in .NET 6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860B3-34E9-031D-3237-C9BC22736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SignalR Client package annotated for nullability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WebSocket compression – disabled by default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CloseOnAuthenticationExpiration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option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Close the connection if the authentication token expires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improvements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WebSocketFactory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is in options when creating .NET SignalR connection – can be used with Test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1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F97-B488-56C6-3CBB-237AF466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SignalR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2097-3E47-D068-A560-A170C5A0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source generator</a:t>
            </a:r>
          </a:p>
          <a:p>
            <a:r>
              <a:rPr lang="en-US" dirty="0"/>
              <a:t>Dependency injection for hub methods 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Invoke client results from server using 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Clients.Single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connId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).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InvokeAsync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&lt;T&gt;()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26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863AE-ECE0-2B2D-EEF4-915EEDC3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D9BC2-60C5-A9E2-D0D1-E16CD2A2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EA3B5-F5CF-7D99-4D28-9F4CB62C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742" y="1190625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B392A6-6868-24F9-F51E-A3F974BE7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features in .NET 6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7F311D-3369-11C8-F8F6-421913403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594786"/>
          </a:xfrm>
        </p:spPr>
        <p:txBody>
          <a:bodyPr>
            <a:normAutofit lnSpcReduction="10000"/>
          </a:bodyPr>
          <a:lstStyle/>
          <a:p>
            <a:r>
              <a:rPr lang="en-US" sz="1100" dirty="0"/>
              <a:t>Rendering Blazor components from JavaScript</a:t>
            </a:r>
          </a:p>
          <a:p>
            <a:r>
              <a:rPr lang="en-US" sz="1100" dirty="0"/>
              <a:t>Custom elements – HTML standard interface [experimental]</a:t>
            </a:r>
          </a:p>
          <a:p>
            <a:r>
              <a:rPr lang="en-US" sz="1100" dirty="0"/>
              <a:t>Blazor WebAssembly AOT compilation</a:t>
            </a:r>
          </a:p>
          <a:p>
            <a:pPr lvl="1"/>
            <a:r>
              <a:rPr lang="en-US" sz="1000" dirty="0"/>
              <a:t>Reduced Blazor WebAssembly download size with runtime relinking</a:t>
            </a:r>
          </a:p>
          <a:p>
            <a:r>
              <a:rPr lang="en-US" sz="1100" dirty="0"/>
              <a:t>Streaming interop from JavaScript to .NET</a:t>
            </a:r>
          </a:p>
          <a:p>
            <a:pPr lvl="1"/>
            <a:r>
              <a:rPr lang="en-US" sz="1000" dirty="0"/>
              <a:t>much faster file uploads and large file support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Preserve server-side prerendered states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Custom event arguments</a:t>
            </a:r>
          </a:p>
          <a:p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ErrorBoundary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component [Demo]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Accepting component parameters from query string – [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SupplyParameterFromQuery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] [Demo]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Improved accessibility in templates [Demo]</a:t>
            </a:r>
          </a:p>
          <a:p>
            <a:pPr lvl="1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new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FocusOnNavigate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component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Modify &lt;head&gt; content from Blazor components [Demo]</a:t>
            </a:r>
          </a:p>
          <a:p>
            <a:pPr lvl="1"/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PageTitle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HeadContent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components, and </a:t>
            </a:r>
            <a:r>
              <a:rPr lang="en-US" sz="800" dirty="0" err="1">
                <a:solidFill>
                  <a:schemeClr val="bg1">
                    <a:lumMod val="65000"/>
                  </a:schemeClr>
                </a:solidFill>
              </a:rPr>
              <a:t>HeadOutlet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 for destination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Support for multiple attribute on &lt;select&gt; element [Demo]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Custom deployment for Blazor to avoid issue with downloading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dlls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 in some environments </a:t>
            </a:r>
          </a:p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Linking native WebAssembly dependencies</a:t>
            </a:r>
          </a:p>
        </p:txBody>
      </p:sp>
    </p:spTree>
    <p:extLst>
      <p:ext uri="{BB962C8B-B14F-4D97-AF65-F5344CB8AC3E}">
        <p14:creationId xmlns:p14="http://schemas.microsoft.com/office/powerpoint/2010/main" val="28433321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B92-5BB5-86E8-F943-299BA8B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features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8468-AC5A-700A-2D79-083968E84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974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Support for </a:t>
            </a:r>
            <a:r>
              <a:rPr lang="en-US" dirty="0" err="1"/>
              <a:t>System.Security.Cryptography</a:t>
            </a:r>
            <a:endParaRPr lang="en-US" dirty="0"/>
          </a:p>
          <a:p>
            <a:r>
              <a:rPr lang="en-US" dirty="0"/>
              <a:t>Blazor custom elements are no longer experimental</a:t>
            </a:r>
          </a:p>
          <a:p>
            <a:r>
              <a:rPr lang="en-US" dirty="0" err="1"/>
              <a:t>QuickGrid</a:t>
            </a:r>
            <a:r>
              <a:rPr lang="en-US" dirty="0"/>
              <a:t> component [experimental]</a:t>
            </a:r>
          </a:p>
          <a:p>
            <a:pPr lvl="1"/>
            <a:r>
              <a:rPr lang="en-US" dirty="0">
                <a:hlinkClick r:id="rId3"/>
              </a:rPr>
              <a:t>https://aspnet.github.io/quickgridsamples/</a:t>
            </a:r>
            <a:r>
              <a:rPr lang="en-US" dirty="0"/>
              <a:t> </a:t>
            </a:r>
          </a:p>
          <a:p>
            <a:r>
              <a:rPr lang="en-US" dirty="0"/>
              <a:t>New loading page [Demo]</a:t>
            </a:r>
          </a:p>
          <a:p>
            <a:r>
              <a:rPr lang="en-US" dirty="0"/>
              <a:t>Interoperability between .NET 7 and JavaScript through .NET WebAssembly runtime</a:t>
            </a:r>
          </a:p>
          <a:p>
            <a:r>
              <a:rPr lang="en-US" dirty="0"/>
              <a:t>WebAssembly multithreading [experimental]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Empty Blazor project templates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@bind:get (value), @bind:set (callback), @bind:after (async) modifiers</a:t>
            </a:r>
          </a:p>
          <a:p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NavigationManager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 – pass state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Dynamic authentication requests in Blazor WebAssembly – custom params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Improved diagnostics for authentication in Blazor WebAssembly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Blazor WebAssembly debugging improvements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92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8C2C-7C1A-1B9A-FFBE-F66D02DF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Blazor 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4405-F8F2-83AD-5A98-4BF019309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natively on Windows and macOS via MAUI</a:t>
            </a:r>
          </a:p>
          <a:p>
            <a:r>
              <a:rPr lang="en-US" dirty="0" err="1"/>
              <a:t>BlazorWebView</a:t>
            </a:r>
            <a:r>
              <a:rPr lang="en-US" dirty="0"/>
              <a:t> for WPF and 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323E9-41F6-57D6-F888-85A6752E3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341" y="2435047"/>
            <a:ext cx="4093659" cy="2708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F0880-143B-7233-EB92-E6A7364DE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41" y="2435046"/>
            <a:ext cx="3387960" cy="270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86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0B6A9-1121-84DD-3CE5-118803E3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B6292-8F85-9E5A-3110-00EAC64B8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2443F-6BCD-B678-FD85-9BFDB42A1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96" y="1445172"/>
            <a:ext cx="4508339" cy="253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1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5A86-A73A-3451-A228-E0FA2C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trike="sngStrike" dirty="0"/>
              <a:t>Xamarin.Forms</a:t>
            </a:r>
            <a:r>
              <a:rPr lang="en-US" dirty="0"/>
              <a:t> =&gt;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6928-A222-6EAD-B68B-3268FF8A2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594786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Support for iOS, Android, macOS, Windows, Tizen</a:t>
            </a:r>
          </a:p>
          <a:p>
            <a:r>
              <a:rPr lang="en-US" dirty="0"/>
              <a:t>Single project, using platform folders</a:t>
            </a:r>
          </a:p>
          <a:p>
            <a:r>
              <a:rPr lang="en-US" dirty="0"/>
              <a:t>Sharing code and resources across platforms</a:t>
            </a:r>
          </a:p>
          <a:p>
            <a:pPr lvl="1"/>
            <a:r>
              <a:rPr lang="en-US" dirty="0"/>
              <a:t>Images, icons, fonts, manifests</a:t>
            </a:r>
          </a:p>
          <a:p>
            <a:r>
              <a:rPr lang="en-US" dirty="0"/>
              <a:t>Host model using </a:t>
            </a:r>
            <a:r>
              <a:rPr lang="en-US" dirty="0" err="1"/>
              <a:t>IAppHostBuilder</a:t>
            </a:r>
            <a:endParaRPr lang="en-US" dirty="0"/>
          </a:p>
          <a:p>
            <a:pPr lvl="1"/>
            <a:r>
              <a:rPr lang="en-US" dirty="0"/>
              <a:t>Dependency injection and lifecycle events</a:t>
            </a:r>
          </a:p>
          <a:p>
            <a:pPr lvl="1"/>
            <a:r>
              <a:rPr lang="en-US" dirty="0"/>
              <a:t>Shared </a:t>
            </a:r>
            <a:r>
              <a:rPr lang="en-US" dirty="0" err="1"/>
              <a:t>MauiApp</a:t>
            </a:r>
            <a:r>
              <a:rPr lang="en-US" dirty="0"/>
              <a:t> class and per-platform applications</a:t>
            </a:r>
          </a:p>
          <a:p>
            <a:r>
              <a:rPr lang="en-US" dirty="0"/>
              <a:t>Hot Reload support</a:t>
            </a:r>
          </a:p>
          <a:p>
            <a:r>
              <a:rPr lang="en-US" dirty="0"/>
              <a:t>Windows App SDK (Project Reunion)</a:t>
            </a:r>
          </a:p>
          <a:p>
            <a:r>
              <a:rPr lang="en-US" dirty="0"/>
              <a:t>Essentials (previously </a:t>
            </a:r>
            <a:r>
              <a:rPr lang="en-US" dirty="0" err="1"/>
              <a:t>Xamarin.Essentials</a:t>
            </a:r>
            <a:r>
              <a:rPr lang="en-US" dirty="0"/>
              <a:t>) for common device features is included in core</a:t>
            </a:r>
          </a:p>
          <a:p>
            <a:r>
              <a:rPr lang="en-US" dirty="0"/>
              <a:t>.NET MAUI Community Toolkit</a:t>
            </a:r>
          </a:p>
          <a:p>
            <a:r>
              <a:rPr lang="en-US" dirty="0"/>
              <a:t>Third-party components – DevExpress, </a:t>
            </a:r>
            <a:r>
              <a:rPr lang="en-US" dirty="0" err="1"/>
              <a:t>Syncfusion</a:t>
            </a:r>
            <a:r>
              <a:rPr lang="en-US" dirty="0"/>
              <a:t>, Telerik...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Performance improvement over Xamarin.Forms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Control customization is easier than with Xamarin.Forms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Multi-window apps and popups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Menus for desktop apps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maui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-check tool – check and fix the requirements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Supported in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Microsoft.Identity.Client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 for authentication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C5457-EB0A-E2D1-AE20-C7250E37C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217644"/>
            <a:ext cx="4517408" cy="21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0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CAB5BB-B848-19B3-BC1F-2D7E8A2B1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536" y="1542965"/>
            <a:ext cx="2201675" cy="2848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453F1-5CA8-26C3-4B31-72D67B392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975" y="1264681"/>
            <a:ext cx="3054025" cy="3435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5C5A8-E28E-3A5E-662C-C1F67F95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Is it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597E-AB46-5434-B631-02AB5A19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out-of-the-box support for Linux</a:t>
            </a:r>
          </a:p>
          <a:p>
            <a:r>
              <a:rPr lang="en-US" dirty="0"/>
              <a:t>Unstable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A6B15-764C-5943-0F8D-C973917C69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137" y="3121690"/>
            <a:ext cx="3271838" cy="157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26E7A-464C-FF44-3C8C-6C4768F4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62DE9-6941-9770-CB8F-D286882B6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944C6-924E-430C-6A6F-88E7202EA1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922" y="104469"/>
            <a:ext cx="2080736" cy="2080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857F7-5348-612E-A899-F4DC60A4E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46" y="3001961"/>
            <a:ext cx="1536888" cy="15368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A1F22-C3F3-7583-70DA-BB51C701C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58" y="1821405"/>
            <a:ext cx="1180556" cy="1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2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5A8E-991D-A722-B990-3F544D657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MAUI Blazor / Blazor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DD65A-BFDE-2C1E-A62E-E72B12B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BlazorWebView</a:t>
            </a:r>
            <a:r>
              <a:rPr lang="en-US" dirty="0"/>
              <a:t> control</a:t>
            </a:r>
          </a:p>
          <a:p>
            <a:r>
              <a:rPr lang="en-US" dirty="0"/>
              <a:t>Desktop, mobile, and web</a:t>
            </a:r>
          </a:p>
        </p:txBody>
      </p:sp>
    </p:spTree>
    <p:extLst>
      <p:ext uri="{BB962C8B-B14F-4D97-AF65-F5344CB8AC3E}">
        <p14:creationId xmlns:p14="http://schemas.microsoft.com/office/powerpoint/2010/main" val="2407069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C5B1-7459-8725-7E4B-3E4759E3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5203-65E2-1A04-F6A4-6DE6C2B8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 platform - </a:t>
            </a:r>
            <a:r>
              <a:rPr lang="en-US" dirty="0">
                <a:hlinkClick r:id="rId3"/>
              </a:rPr>
              <a:t>https://platform.uno/</a:t>
            </a:r>
            <a:endParaRPr lang="en-US" dirty="0"/>
          </a:p>
          <a:p>
            <a:r>
              <a:rPr lang="en-US" dirty="0"/>
              <a:t>Avalonia UI - </a:t>
            </a:r>
            <a:r>
              <a:rPr lang="en-US" dirty="0">
                <a:hlinkClick r:id="rId4"/>
              </a:rPr>
              <a:t>https://avaloniaui.net/</a:t>
            </a:r>
            <a:r>
              <a:rPr lang="en-US" dirty="0"/>
              <a:t> </a:t>
            </a:r>
          </a:p>
          <a:p>
            <a:r>
              <a:rPr lang="en-US" dirty="0"/>
              <a:t>Flutter - </a:t>
            </a:r>
            <a:r>
              <a:rPr lang="en-US" dirty="0">
                <a:hlinkClick r:id="rId5"/>
              </a:rPr>
              <a:t>https://flutter.dev/</a:t>
            </a:r>
            <a:r>
              <a:rPr lang="en-US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A1A786-797E-6F36-20A9-3828000F5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70550" y="2816023"/>
            <a:ext cx="2084855" cy="60960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CA06DE-A7E2-5BC7-FBC0-B8735734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8275" y="3555881"/>
            <a:ext cx="738505" cy="73850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CBF438-8B48-8874-36D0-9A0031DA41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66184" y="3691554"/>
            <a:ext cx="1664027" cy="47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CBF2-A1CC-EDAD-1C11-2A5DBF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00FC5-718C-2B00-1283-4C83134A2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itHub - dotnet/try: Try .NET provides developers and content authors with  tools to create interactive experiences.">
            <a:extLst>
              <a:ext uri="{FF2B5EF4-FFF2-40B4-BE49-F238E27FC236}">
                <a16:creationId xmlns:a16="http://schemas.microsoft.com/office/drawing/2014/main" id="{E100F285-5B15-BED8-724D-CD3DE7877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154" y="1015339"/>
            <a:ext cx="3324225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89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8B98135-E26A-2516-980E-D81A2E362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gRPC</a:t>
            </a:r>
            <a:r>
              <a:rPr lang="en-US" dirty="0"/>
              <a:t> in .NET 6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207671-8965-38BF-CEBB-1CD8FA501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Increased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Protobuf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performance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Download speed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HTTP/3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Client-side load balancing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Distributes load optimally across available servers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 need for proxy server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Transient fault handling with retries in clients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B154B9-1931-97E8-13BF-DA2C008F7D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51" y="2672050"/>
            <a:ext cx="2471450" cy="24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B04A-E11F-3BC7-7A0F-3EBAFCF7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gRPC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259A-A140-1C11-CA0C-7169DCA6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transcoding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gRPC</a:t>
            </a:r>
            <a:r>
              <a:rPr lang="en-US" dirty="0"/>
              <a:t> services like RESTful HTTP APIs</a:t>
            </a:r>
          </a:p>
          <a:p>
            <a:pPr lvl="1"/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support [Experimental]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072AC-765C-63DE-EBD1-C3AF23AA1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51" y="2672050"/>
            <a:ext cx="2471450" cy="24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26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1CA2-47C4-A0C8-53AA-97263AD0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61" y="3437769"/>
            <a:ext cx="3833436" cy="17057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CBAD-DC49-B464-86F8-48605AA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CoreWCF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A815-C52F-7322-110A-5051E98CF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531286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1.0 released in April 2022.</a:t>
            </a:r>
          </a:p>
          <a:p>
            <a:r>
              <a:rPr lang="en-US" dirty="0"/>
              <a:t>Community project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Features are a subset of functionality from WCF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HTTP and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NetTCP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 transports</a:t>
            </a:r>
          </a:p>
          <a:p>
            <a:pPr lvl="1"/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BasicHttpBinding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NetHttpBinding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NetTcpBinding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WebHttpBinding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WSHttpBinding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 (some WS-* features are not supported)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Transport security, Username, Certificate and Windows auth, WS Federation...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WSDL generation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Partial configuration support including service and endpoints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Extensibility (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IServiceBehavior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IEndpointBehavior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Not implemented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Transports other than HTTP and </a:t>
            </a:r>
            <a:r>
              <a:rPr lang="en-US" sz="1500" dirty="0" err="1">
                <a:solidFill>
                  <a:schemeClr val="bg1">
                    <a:lumMod val="65000"/>
                  </a:schemeClr>
                </a:solidFill>
              </a:rPr>
              <a:t>NetTCP</a:t>
            </a:r>
            <a:endParaRPr lang="en-US" sz="15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Message security beyond Transport and </a:t>
            </a:r>
            <a:br>
              <a:rPr lang="en-US" sz="15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Transport with Message Credentials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Distributed transactions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Message Queueing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Project templates added in 1.1</a:t>
            </a:r>
          </a:p>
        </p:txBody>
      </p:sp>
    </p:spTree>
    <p:extLst>
      <p:ext uri="{BB962C8B-B14F-4D97-AF65-F5344CB8AC3E}">
        <p14:creationId xmlns:p14="http://schemas.microsoft.com/office/powerpoint/2010/main" val="372547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A357-EE81-8867-8DC1-C676293A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 and metrics in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F199F-8C52-0FB9-FBC0-A4CFE3429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28086"/>
          </a:xfrm>
        </p:spPr>
        <p:txBody>
          <a:bodyPr>
            <a:normAutofit/>
          </a:bodyPr>
          <a:lstStyle/>
          <a:p>
            <a:r>
              <a:rPr lang="en-US" dirty="0" err="1"/>
              <a:t>OpenTelemetry</a:t>
            </a:r>
            <a:r>
              <a:rPr lang="en-US" dirty="0"/>
              <a:t> 1.x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Observability - distributed tracing, metrics...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 bridge between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System.Diagnostics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and the greater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OpenTelemetry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ecosystem, OTLP protocol,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OpenTelemetry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Collector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Exporters to Jaeger,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Zipkin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OTLP</a:t>
            </a:r>
          </a:p>
          <a:p>
            <a:r>
              <a:rPr lang="en-US" dirty="0"/>
              <a:t>dotnet monitor tool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Collects and dumps process diagnostic information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Either from desktop or Kubernetes cluster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Can be used as a sidecar container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Exposes HTTP API</a:t>
            </a:r>
          </a:p>
          <a:p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IHttpActivityFeature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in ASP.NET Core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256BB-08AE-0A29-D258-741B328C74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336" y="2690283"/>
            <a:ext cx="3407664" cy="178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68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FF-8267-1927-8F61-23FEC7D6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Monitoring and metrics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B457-BB83-DF94-2CC6-88778DE4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Added metrics for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</a:rPr>
              <a:t>Microsoft.Extensions.Caching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MemoryCacheStatistics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– cache hit/miss/estimated size and count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IMemoryCache.GetCurrentStatistics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10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8EAA2-2F38-7353-DACB-DC57DA4D9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11" y="2336187"/>
            <a:ext cx="4699489" cy="1698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68260-5AB9-29B3-001F-165E8AE8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YARP 1.0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FB96-ED65-BC27-038C-4420AC133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594786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YARP = Yet another reverse proxy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Configuration via static config files, or programmatic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Front multiple sites and route based on SNI/Host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Routing based on request URL and header values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Health checks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Session affinity – same destination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Load balancing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Authentication and authorization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Proxying URLs and header transformation</a:t>
            </a:r>
          </a:p>
          <a:p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gRPC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and web sockets support, including streaming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Metrics and logging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Cloud-scale performance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Easily extensible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71454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B726C-498E-5233-9987-2293F4C2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YARP 1.1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6683F-325F-D512-FD4E-5BD42A8F7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958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May 2022.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Zero byte reads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optimization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Detects if data is waiting on the stream, and only then allocate memory buffer for the reads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Multi-value header matching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HTTP/3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Multiple configuration sources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Http.Sys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delegation – if YARP is hosted by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Http.Sys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APIs for Middleware</a:t>
            </a:r>
          </a:p>
        </p:txBody>
      </p:sp>
    </p:spTree>
    <p:extLst>
      <p:ext uri="{BB962C8B-B14F-4D97-AF65-F5344CB8AC3E}">
        <p14:creationId xmlns:p14="http://schemas.microsoft.com/office/powerpoint/2010/main" val="139968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04FB-9A27-8446-0E87-ACC5B6D3A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360AC-2F23-F3A8-0F33-8C657A0AA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4501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Open Source C# standardization</a:t>
            </a:r>
          </a:p>
          <a:p>
            <a:pPr lvl="1"/>
            <a:r>
              <a:rPr lang="en-US" dirty="0">
                <a:hlinkClick r:id="rId3"/>
              </a:rPr>
              <a:t>https://github.com/dotnet/csharpstandard</a:t>
            </a:r>
            <a:endParaRPr lang="en-US" dirty="0"/>
          </a:p>
          <a:p>
            <a:r>
              <a:rPr lang="en-US" dirty="0"/>
              <a:t>Global usings [Demo]</a:t>
            </a:r>
          </a:p>
          <a:p>
            <a:r>
              <a:rPr lang="en-US" dirty="0"/>
              <a:t>File-scoped namespaces [Demo]</a:t>
            </a:r>
          </a:p>
          <a:p>
            <a:r>
              <a:rPr lang="en-US" dirty="0"/>
              <a:t>Struct improvements [Demo]</a:t>
            </a:r>
          </a:p>
          <a:p>
            <a:pPr lvl="1"/>
            <a:r>
              <a:rPr lang="en-US" dirty="0" err="1"/>
              <a:t>Parameterless</a:t>
            </a:r>
            <a:r>
              <a:rPr lang="en-US" dirty="0"/>
              <a:t> struct constructors</a:t>
            </a:r>
          </a:p>
          <a:p>
            <a:pPr lvl="1"/>
            <a:r>
              <a:rPr lang="en-US" dirty="0"/>
              <a:t>Record structs</a:t>
            </a:r>
          </a:p>
          <a:p>
            <a:pPr lvl="1"/>
            <a:r>
              <a:rPr lang="en-US" dirty="0"/>
              <a:t>with expression for all structs and anonymous types</a:t>
            </a:r>
          </a:p>
          <a:p>
            <a:r>
              <a:rPr lang="en-US" dirty="0"/>
              <a:t>Extended property pattern [Demo]</a:t>
            </a:r>
          </a:p>
          <a:p>
            <a:pPr lvl="1"/>
            <a:r>
              <a:rPr lang="en-US" dirty="0"/>
              <a:t>{ Prop1.Prop2: pattern } instead of { Prop1: { Prop2: pattern } }</a:t>
            </a:r>
          </a:p>
          <a:p>
            <a:r>
              <a:rPr lang="en-US" dirty="0"/>
              <a:t>Static abstracts in interfaces – in preview</a:t>
            </a:r>
          </a:p>
          <a:p>
            <a:pPr lvl="1"/>
            <a:r>
              <a:rPr lang="en-US" dirty="0"/>
              <a:t>In .NET 7, </a:t>
            </a:r>
            <a:r>
              <a:rPr lang="en-US" dirty="0" err="1"/>
              <a:t>IParsable</a:t>
            </a:r>
            <a:r>
              <a:rPr lang="en-US" dirty="0"/>
              <a:t>&lt;T&gt; and </a:t>
            </a:r>
            <a:r>
              <a:rPr lang="en-US" dirty="0" err="1"/>
              <a:t>INumber</a:t>
            </a:r>
            <a:r>
              <a:rPr lang="en-US" dirty="0"/>
              <a:t>&lt;T&gt; are examples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Improvements for lambda expressions and method groups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Inferring types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Attributes on lambdas – used in Minimal APIs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Improved compiled output for string interpolation and constant interpolated strings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91EBF-6BDA-F694-11D8-590723069C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64" y="2656354"/>
            <a:ext cx="2080736" cy="20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81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BDA0-3498-F49D-20DD-D2A5387E1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00" y="1202384"/>
            <a:ext cx="4602100" cy="300727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461FA1-0333-725A-9256-64A65012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32216-6EE6-921D-9257-0ABB4911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Microsoft.Extensions.ML </a:t>
            </a:r>
            <a:br>
              <a:rPr lang="en-US" sz="1800" dirty="0"/>
            </a:br>
            <a:r>
              <a:rPr lang="en-US" sz="1800" dirty="0"/>
              <a:t>NuGet package</a:t>
            </a:r>
          </a:p>
          <a:p>
            <a:pPr lvl="1"/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PredictionEnginePool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– deploying ML models </a:t>
            </a:r>
            <a:br>
              <a:rPr lang="en-US" sz="12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as web services</a:t>
            </a:r>
          </a:p>
          <a:p>
            <a:r>
              <a:rPr lang="en-US" sz="1800" dirty="0"/>
              <a:t>Model Builder improvements</a:t>
            </a:r>
          </a:p>
          <a:p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AutoML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performance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improvements and new features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Notebook Editor in VS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 Experiment API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Text Classification API using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</a:rPr>
              <a:t>TorchSharp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76870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126AE-80EE-3C7D-F268-37306E289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2126555"/>
            <a:ext cx="4775200" cy="23895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33188-AE51-BD69-07E4-B168E81D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C310-27B4-1BEF-4D69-B9AFB07DB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Orleans</a:t>
            </a:r>
          </a:p>
          <a:p>
            <a:pPr lvl="1"/>
            <a:r>
              <a:rPr lang="en-US" dirty="0"/>
              <a:t>Distributed applications framework – distributed .NET</a:t>
            </a:r>
          </a:p>
          <a:p>
            <a:pPr lvl="1"/>
            <a:r>
              <a:rPr lang="en-US" dirty="0"/>
              <a:t>Aligned with .NET 7</a:t>
            </a:r>
          </a:p>
          <a:p>
            <a:pPr lvl="2"/>
            <a:r>
              <a:rPr lang="en-US" dirty="0"/>
              <a:t>Orleans 4.0 =&gt; Orleans 7.0</a:t>
            </a:r>
          </a:p>
          <a:p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Distributed application runtime</a:t>
            </a:r>
          </a:p>
        </p:txBody>
      </p:sp>
    </p:spTree>
    <p:extLst>
      <p:ext uri="{BB962C8B-B14F-4D97-AF65-F5344CB8AC3E}">
        <p14:creationId xmlns:p14="http://schemas.microsoft.com/office/powerpoint/2010/main" val="23330733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AE0A-8F02-268D-9878-31A517B2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6A33-19B4-AB88-C648-71C7E00A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Windows Forms</a:t>
            </a:r>
          </a:p>
          <a:p>
            <a:pPr lvl="1"/>
            <a:r>
              <a:rPr lang="en-US" dirty="0"/>
              <a:t>Out of process designer with </a:t>
            </a:r>
            <a:r>
              <a:rPr lang="en-US" dirty="0" err="1"/>
              <a:t>DesignToolsServer</a:t>
            </a:r>
            <a:endParaRPr lang="en-US" dirty="0"/>
          </a:p>
          <a:p>
            <a:pPr lvl="1"/>
            <a:r>
              <a:rPr lang="en-US" dirty="0"/>
              <a:t>Template updates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Application-wide default font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More runtime designers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Accessibility improvements</a:t>
            </a:r>
          </a:p>
          <a:p>
            <a:pPr lvl="1"/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High DPI and scaling fixes</a:t>
            </a:r>
          </a:p>
          <a:p>
            <a:r>
              <a:rPr lang="en-US" dirty="0"/>
              <a:t>WPF</a:t>
            </a:r>
          </a:p>
          <a:p>
            <a:pPr lvl="1"/>
            <a:r>
              <a:rPr lang="en-US" dirty="0"/>
              <a:t>Template updates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Performance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Accessibility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FACD2-5599-7F7B-7EF4-4485AE1E19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66" y="2198661"/>
            <a:ext cx="4741333" cy="294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26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89EEB-F2D8-9B0A-7A6B-83F00316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.NET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0652-26FB-6402-9921-C7D714A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Helpers and APIs for any UI platform</a:t>
            </a:r>
          </a:p>
          <a:p>
            <a:r>
              <a:rPr lang="en-US" dirty="0"/>
              <a:t>MVVM Toolkit</a:t>
            </a:r>
          </a:p>
          <a:p>
            <a:pPr lvl="1"/>
            <a:r>
              <a:rPr lang="en-US" dirty="0"/>
              <a:t>Inspired by </a:t>
            </a:r>
            <a:r>
              <a:rPr lang="en-US" dirty="0" err="1"/>
              <a:t>MvvmLight</a:t>
            </a:r>
            <a:endParaRPr lang="en-US" dirty="0"/>
          </a:p>
          <a:p>
            <a:pPr lvl="1"/>
            <a:r>
              <a:rPr lang="en-US" dirty="0"/>
              <a:t>Source generators</a:t>
            </a:r>
          </a:p>
          <a:p>
            <a:pPr lvl="2"/>
            <a:r>
              <a:rPr lang="en-US" dirty="0"/>
              <a:t>Commands</a:t>
            </a:r>
          </a:p>
          <a:p>
            <a:pPr lvl="2"/>
            <a:r>
              <a:rPr lang="en-US" dirty="0"/>
              <a:t>Observable properties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Improved messenger APIs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Sample app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Improved diagnostics API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Guard...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334E5-D570-C236-2008-9D7E78B98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738" y="2218353"/>
            <a:ext cx="5200262" cy="29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43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525-4CC8-D65D-4218-74682A8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 and dogfooding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8E0E-6676-7E26-BD68-9865F54DA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1275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AppService</a:t>
            </a:r>
            <a:r>
              <a:rPr lang="en-US" dirty="0"/>
              <a:t> is using Kestrel + YARP</a:t>
            </a:r>
          </a:p>
          <a:p>
            <a:r>
              <a:rPr lang="en-US" dirty="0"/>
              <a:t>Azure Functions supports .NET 7</a:t>
            </a:r>
          </a:p>
          <a:p>
            <a:r>
              <a:rPr lang="en-US" dirty="0"/>
              <a:t>Amazon EC2 and AWS Lambda support .NET 7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Azure Active Directory Gateway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Microsoft Graph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Azure Cosmos DB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Exchange Online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Dynamics 365 is using YARP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Microsoft Commerce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Microsoft Teams Infrastructure and Assignments on .NET 6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Bing Ads on .NET 6</a:t>
            </a:r>
          </a:p>
        </p:txBody>
      </p:sp>
    </p:spTree>
    <p:extLst>
      <p:ext uri="{BB962C8B-B14F-4D97-AF65-F5344CB8AC3E}">
        <p14:creationId xmlns:p14="http://schemas.microsoft.com/office/powerpoint/2010/main" val="278653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B466-C405-7864-35EB-9E65DD65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714A-B23E-0805-57AB-9BF2F5DEC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59478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Visual Studio is a 64-bit application, also Arm64</a:t>
            </a:r>
          </a:p>
          <a:p>
            <a:r>
              <a:rPr lang="en-US" dirty="0"/>
              <a:t>Git improvements, line staging, multi-repo support</a:t>
            </a:r>
          </a:p>
          <a:p>
            <a:r>
              <a:rPr lang="en-US" dirty="0"/>
              <a:t>Hot Reload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New project properties designer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Find in files is a lot faster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Theming support and VS Code themes, improved icons and UI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Dev Tunnels for web applications [preview]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Connected Services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Generate HTTP API or gRPC clients – using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and proto</a:t>
            </a:r>
          </a:p>
          <a:p>
            <a:pPr lvl="1"/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Uses dotnet-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openapi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tool (underlined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NSwag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code generator)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F# tools updates – mixing C# and F# projects, quick fixes and refactoring, performance...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C# tools updates – </a:t>
            </a:r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IntelliCode</a:t>
            </a:r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, quick fixes and refactoring, new Razor editor...</a:t>
            </a:r>
          </a:p>
          <a:p>
            <a:r>
              <a:rPr lang="en-US" sz="1700" dirty="0">
                <a:solidFill>
                  <a:schemeClr val="bg1">
                    <a:lumMod val="65000"/>
                  </a:schemeClr>
                </a:solidFill>
              </a:rPr>
              <a:t>Extension for ASP.NET to ASP.NET Core migration</a:t>
            </a:r>
          </a:p>
          <a:p>
            <a:r>
              <a:rPr lang="en-US" sz="1700" dirty="0" err="1">
                <a:solidFill>
                  <a:schemeClr val="bg1">
                    <a:lumMod val="65000"/>
                  </a:schemeClr>
                </a:solidFill>
              </a:rPr>
              <a:t>VisualStudio.Extensibility</a:t>
            </a:r>
            <a:endParaRPr lang="en-US" sz="17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0CB078-F942-C723-D837-B558E8D1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6607" y="1882378"/>
            <a:ext cx="1378744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67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A83D-373D-8A28-E469-4AB875B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2B4A-2A25-4CE8-AED6-671C877A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80486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https://vscode.dev/</a:t>
            </a:r>
            <a:endParaRPr lang="en-US" dirty="0"/>
          </a:p>
          <a:p>
            <a:r>
              <a:rPr lang="en-US" dirty="0"/>
              <a:t>Visual Studio Code Server</a:t>
            </a:r>
          </a:p>
          <a:p>
            <a:r>
              <a:rPr lang="en-US" dirty="0"/>
              <a:t>.NET Interactive - .NET Notebooks</a:t>
            </a:r>
          </a:p>
          <a:p>
            <a:pPr lvl="1"/>
            <a:r>
              <a:rPr lang="en-US" dirty="0"/>
              <a:t>C#, F#, PowerShell, JavaScript, HTML, T-SQL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Workspace Trust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Tye extension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Tye Explorer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Scaffolding</a:t>
            </a:r>
          </a:p>
          <a:p>
            <a:pPr lvl="1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Debugging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AFCBE-D0EF-6646-C015-BD4019A25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50" y="180975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6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481F-ADFB-B8BB-DE0C-F26E0C0D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JetBrains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F9BB-8DD5-E201-3FDC-A9F0331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ReSharper</a:t>
            </a:r>
          </a:p>
          <a:p>
            <a:r>
              <a:rPr lang="en-US" dirty="0"/>
              <a:t>Rider</a:t>
            </a:r>
          </a:p>
          <a:p>
            <a:r>
              <a:rPr lang="en-US"/>
              <a:t>Fleet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507B5-A8B8-F576-E9FF-2F095DFB07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373" y="2972821"/>
            <a:ext cx="4134628" cy="21706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1AD2E-67EF-0154-9874-4D6B40B43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77" y="2972821"/>
            <a:ext cx="4147796" cy="2170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473D4-3323-CCD9-083B-AADD28936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879" y="4608036"/>
            <a:ext cx="484589" cy="4845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F9CA2-E16C-A3E4-49B9-A4C2D72ED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040" y="4612472"/>
            <a:ext cx="484589" cy="48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016B-936B-4E41-32BA-8D4111D0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Dev Box – workstations in the cloud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– dedicated dev environment</a:t>
            </a:r>
          </a:p>
          <a:p>
            <a:r>
              <a:rPr lang="en-US" dirty="0"/>
              <a:t>GitHub Copilot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3E6DB-8B8C-BF21-9B3B-CEF737E9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82" y="3011353"/>
            <a:ext cx="3064322" cy="103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FE6521-E772-8CB6-2DC2-1DFD57044F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025" y="2421390"/>
            <a:ext cx="3719060" cy="2211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51140-6C9D-1BB9-0189-18E6AF2193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89" y="2993563"/>
            <a:ext cx="1062842" cy="106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3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6B400-2AA6-4A4A-D057-0D39C6D2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up...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E0B15-7828-CB6E-8A38-03E37016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59985-373E-0EC6-8176-F864C9B0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5" y="966655"/>
            <a:ext cx="35718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8752-B12B-90E2-A319-2D39BE4E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C# 11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BA94-BC72-3FE4-B174-9ED3FCFB82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41275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Raw string literals [Demo]</a:t>
            </a:r>
          </a:p>
          <a:p>
            <a:pPr lvl="1"/>
            <a:r>
              <a:rPr lang="en-US" dirty="0"/>
              <a:t>No character escaping</a:t>
            </a:r>
          </a:p>
          <a:p>
            <a:pPr lvl="1"/>
            <a:r>
              <a:rPr lang="en-US" dirty="0"/>
              <a:t>At least three double quotes “””...”””</a:t>
            </a:r>
          </a:p>
          <a:p>
            <a:pPr lvl="1"/>
            <a:r>
              <a:rPr lang="en-US" dirty="0"/>
              <a:t>Can be interpolated by using $ prefixes</a:t>
            </a:r>
          </a:p>
          <a:p>
            <a:pPr lvl="2"/>
            <a:r>
              <a:rPr lang="en-US" dirty="0"/>
              <a:t>$, $$, $$$</a:t>
            </a:r>
          </a:p>
          <a:p>
            <a:pPr lvl="2"/>
            <a:r>
              <a:rPr lang="en-US" dirty="0"/>
              <a:t>number of $s defines the number of curly braces in content</a:t>
            </a:r>
          </a:p>
          <a:p>
            <a:r>
              <a:rPr lang="en-US" dirty="0"/>
              <a:t>New lines inside the “holes” of interpolated strings [Demo]</a:t>
            </a:r>
          </a:p>
          <a:p>
            <a:r>
              <a:rPr lang="en-US" dirty="0"/>
              <a:t>List patterns to match against lists and arrays [Demo]</a:t>
            </a:r>
          </a:p>
          <a:p>
            <a:r>
              <a:rPr lang="en-US" dirty="0"/>
              <a:t>Auto-default structs [Demo]</a:t>
            </a:r>
          </a:p>
          <a:p>
            <a:r>
              <a:rPr lang="en-US" dirty="0"/>
              <a:t>Required members (public require string Name { get; </a:t>
            </a:r>
            <a:r>
              <a:rPr lang="en-US" dirty="0" err="1"/>
              <a:t>init</a:t>
            </a:r>
            <a:r>
              <a:rPr lang="en-US" dirty="0"/>
              <a:t>; }) [Demo]</a:t>
            </a:r>
          </a:p>
          <a:p>
            <a:r>
              <a:rPr lang="en-US" dirty="0"/>
              <a:t>Generic attributes [Demo]</a:t>
            </a:r>
          </a:p>
          <a:p>
            <a:r>
              <a:rPr lang="en-US" dirty="0"/>
              <a:t>File-scoped types [Demo]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Pattern matching strings with spans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UTF-8 string literals – “CSharp”u8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75EB3-398C-DA44-F744-12C98FA42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264" y="2656354"/>
            <a:ext cx="2080736" cy="208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7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1F8-10AB-1CF7-3BB7-56F4DD1E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.NET version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A986-4AE4-3283-E75D-8D3B4265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9399"/>
            <a:ext cx="3032144" cy="3083323"/>
          </a:xfrm>
        </p:spPr>
        <p:txBody>
          <a:bodyPr/>
          <a:lstStyle/>
          <a:p>
            <a:r>
              <a:rPr lang="en-US" dirty="0"/>
              <a:t>.NET Framework 4.x</a:t>
            </a:r>
          </a:p>
          <a:p>
            <a:pPr lvl="1"/>
            <a:r>
              <a:rPr lang="en-US" dirty="0"/>
              <a:t>No!</a:t>
            </a:r>
          </a:p>
          <a:p>
            <a:pPr lvl="1"/>
            <a:r>
              <a:rPr lang="en-US" dirty="0"/>
              <a:t>Migrate</a:t>
            </a:r>
          </a:p>
          <a:p>
            <a:pPr lvl="1"/>
            <a:r>
              <a:rPr lang="en-US" dirty="0"/>
              <a:t>Reconsider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DC46FE-335F-75C1-0F27-479C933B3EDE}"/>
              </a:ext>
            </a:extLst>
          </p:cNvPr>
          <p:cNvSpPr txBox="1">
            <a:spLocks/>
          </p:cNvSpPr>
          <p:nvPr/>
        </p:nvSpPr>
        <p:spPr>
          <a:xfrm>
            <a:off x="3361267" y="1549399"/>
            <a:ext cx="2726265" cy="308332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.NET LTS</a:t>
            </a:r>
          </a:p>
          <a:p>
            <a:pPr lvl="1"/>
            <a:r>
              <a:rPr lang="en-US" sz="1800" dirty="0"/>
              <a:t>.NET 6, .NET 8...</a:t>
            </a:r>
          </a:p>
          <a:p>
            <a:pPr lvl="1"/>
            <a:r>
              <a:rPr lang="en-US" sz="1800" dirty="0"/>
              <a:t>For published projects that are in maintenance mode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99D1FD-0E08-8AB7-2427-24C16A83A5D9}"/>
              </a:ext>
            </a:extLst>
          </p:cNvPr>
          <p:cNvSpPr txBox="1">
            <a:spLocks/>
          </p:cNvSpPr>
          <p:nvPr/>
        </p:nvSpPr>
        <p:spPr>
          <a:xfrm>
            <a:off x="6087532" y="1549399"/>
            <a:ext cx="2800849" cy="31089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/>
              <a:t>.NET Current</a:t>
            </a:r>
          </a:p>
          <a:p>
            <a:pPr lvl="1"/>
            <a:r>
              <a:rPr lang="en-US" sz="1800" dirty="0"/>
              <a:t>.NET 7, .NET 9...</a:t>
            </a:r>
          </a:p>
          <a:p>
            <a:pPr lvl="1"/>
            <a:r>
              <a:rPr lang="en-US" sz="1800" dirty="0"/>
              <a:t>For projects in active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8357494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5EA7-121C-803E-3803-AE919FD2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7E1B-1C0D-9402-829F-73C7113D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.NET Blog</a:t>
            </a:r>
          </a:p>
          <a:p>
            <a:pPr lvl="1"/>
            <a:r>
              <a:rPr lang="en-US" dirty="0">
                <a:hlinkClick r:id="rId2"/>
              </a:rPr>
              <a:t>https://devblogs.microsoft.com/dotnet/</a:t>
            </a:r>
            <a:endParaRPr lang="en-US" dirty="0"/>
          </a:p>
          <a:p>
            <a:r>
              <a:rPr lang="en-US" dirty="0"/>
              <a:t>.NET on YouTube – community standups, etc.</a:t>
            </a:r>
          </a:p>
          <a:p>
            <a:pPr lvl="1"/>
            <a:r>
              <a:rPr lang="en-US" dirty="0">
                <a:hlinkClick r:id="rId3"/>
              </a:rPr>
              <a:t>https://www.youtube.com/dotnet</a:t>
            </a:r>
            <a:r>
              <a:rPr lang="en-US" dirty="0"/>
              <a:t> </a:t>
            </a:r>
          </a:p>
          <a:p>
            <a:r>
              <a:rPr lang="en-US" dirty="0"/>
              <a:t>Themes of .NET</a:t>
            </a:r>
          </a:p>
          <a:p>
            <a:pPr lvl="1"/>
            <a:r>
              <a:rPr lang="en-US" dirty="0">
                <a:hlinkClick r:id="rId4"/>
              </a:rPr>
              <a:t>https://themesof.net/</a:t>
            </a:r>
            <a:r>
              <a:rPr lang="en-US" dirty="0"/>
              <a:t> </a:t>
            </a:r>
          </a:p>
          <a:p>
            <a:r>
              <a:rPr lang="en-US" dirty="0"/>
              <a:t>C# proposals</a:t>
            </a:r>
          </a:p>
          <a:p>
            <a:pPr lvl="1"/>
            <a:r>
              <a:rPr lang="en-US" dirty="0">
                <a:hlinkClick r:id="rId5"/>
              </a:rPr>
              <a:t>https://github.com/dotnet/csharplang/tree/main/proposals</a:t>
            </a:r>
            <a:endParaRPr lang="en-US" dirty="0"/>
          </a:p>
          <a:p>
            <a:r>
              <a:rPr lang="en-US" dirty="0"/>
              <a:t>Andrew Lock – exploring .NET 6</a:t>
            </a:r>
          </a:p>
          <a:p>
            <a:pPr lvl="1"/>
            <a:r>
              <a:rPr lang="en-US" dirty="0">
                <a:hlinkClick r:id="rId6"/>
              </a:rPr>
              <a:t>https://andrewlock.net/series/exploring-dotnet-6/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032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E152369-2FF8-D9E7-4F3C-0CB561DBE97B}"/>
              </a:ext>
            </a:extLst>
          </p:cNvPr>
          <p:cNvSpPr txBox="1">
            <a:spLocks/>
          </p:cNvSpPr>
          <p:nvPr/>
        </p:nvSpPr>
        <p:spPr>
          <a:xfrm>
            <a:off x="584200" y="4034677"/>
            <a:ext cx="3879792" cy="972098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Miroslav </a:t>
            </a:r>
            <a:r>
              <a:rPr lang="en-US" dirty="0" err="1">
                <a:solidFill>
                  <a:schemeClr val="bg1"/>
                </a:solidFill>
              </a:rPr>
              <a:t>Popović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https://miroslavpopovic.com/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@miroslavpopovic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365DD-8414-32B1-FB18-2E8736F0A642}"/>
              </a:ext>
            </a:extLst>
          </p:cNvPr>
          <p:cNvSpPr txBox="1"/>
          <p:nvPr/>
        </p:nvSpPr>
        <p:spPr>
          <a:xfrm>
            <a:off x="1882099" y="448733"/>
            <a:ext cx="516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https://github.com/miroslavpopovic/dotnet-6-and-7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9122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C7D1B-C957-ECAB-01FF-3B60F6118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F#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5638F-584A-75BE-87CA-58FE098C2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89" y="1548714"/>
            <a:ext cx="8474593" cy="33958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Task based async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task {...} in addition to async {...}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Faster and more interoperable with .NET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expr[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idx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 instead of expr.[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idx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Indentation syntax is more uniform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Improved performance and debugging for list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array expressions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Implicit conversions between some types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Pipeline debugging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Improvements to compiler/IDE-tooling both 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terms of performance and scalability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DC8F3B-81FD-D617-742E-D2EBE6C93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94" y="2946779"/>
            <a:ext cx="1536888" cy="15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0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BCC-741A-E210-D021-8D70945B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F#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BB37-1E56-8538-7B7C-28933A51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Static abstract members in interfaces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Easier Statically Resolved Type Parameters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Required properties checking,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init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scope and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init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-only parameters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Reference assemblies support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F# self-contained deployment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Native AOT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2A22F-16F9-1267-DA03-DCF117EC1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94" y="2946779"/>
            <a:ext cx="1536888" cy="15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D294-7437-B257-59C3-36C5FB96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536D-5453-34F7-A777-63AF8761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new features, other than shared .NET ones</a:t>
            </a:r>
          </a:p>
          <a:p>
            <a:r>
              <a:rPr lang="en-US" dirty="0"/>
              <a:t>Some improvements in Visual Studio 2022, like </a:t>
            </a:r>
            <a:r>
              <a:rPr lang="en-US" dirty="0" err="1"/>
              <a:t>refactorings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0A063-5633-4550-B7B1-D80BEADCB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660" y="3090718"/>
            <a:ext cx="1180556" cy="118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58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5707</Words>
  <Application>Microsoft Office PowerPoint</Application>
  <PresentationFormat>On-screen Show (16:9)</PresentationFormat>
  <Paragraphs>783</Paragraphs>
  <Slides>62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Segoe UI</vt:lpstr>
      <vt:lpstr>Segoe UI Light</vt:lpstr>
      <vt:lpstr>Segoe UI Semibold</vt:lpstr>
      <vt:lpstr>1_Office Theme</vt:lpstr>
      <vt:lpstr>PowerPoint Presentation</vt:lpstr>
      <vt:lpstr>What’s new in .NET world</vt:lpstr>
      <vt:lpstr>PowerPoint Presentation</vt:lpstr>
      <vt:lpstr>Languages</vt:lpstr>
      <vt:lpstr>C# 10</vt:lpstr>
      <vt:lpstr>C# 11</vt:lpstr>
      <vt:lpstr>F# 6</vt:lpstr>
      <vt:lpstr>F# 7</vt:lpstr>
      <vt:lpstr>Visual Basic</vt:lpstr>
      <vt:lpstr>BCL and tools</vt:lpstr>
      <vt:lpstr>New library APIs in .NET 6</vt:lpstr>
      <vt:lpstr>System.Text.Json in .NET 6</vt:lpstr>
      <vt:lpstr>New library APIs in .NET 7</vt:lpstr>
      <vt:lpstr>System.Text.Json in .NET 7</vt:lpstr>
      <vt:lpstr>Targeting</vt:lpstr>
      <vt:lpstr>.NET 6 SDK</vt:lpstr>
      <vt:lpstr>.NET 7 SDK</vt:lpstr>
      <vt:lpstr>Tools .NET 6</vt:lpstr>
      <vt:lpstr>Tools .NET 7</vt:lpstr>
      <vt:lpstr>Performance improvements</vt:lpstr>
      <vt:lpstr>Performance improvements in .NET 6</vt:lpstr>
      <vt:lpstr>Performance improvements in .NET 7</vt:lpstr>
      <vt:lpstr>Entity Framework Core</vt:lpstr>
      <vt:lpstr>New in EF Core 6</vt:lpstr>
      <vt:lpstr>New in EF Core 7</vt:lpstr>
      <vt:lpstr>ASP.NET Core</vt:lpstr>
      <vt:lpstr>ASP.NET Core 6 features</vt:lpstr>
      <vt:lpstr>Minimal APIs in ASP.NET Core 6</vt:lpstr>
      <vt:lpstr>ASP.NET Core 7 features</vt:lpstr>
      <vt:lpstr>Minimal APIs in ASP.NET Core 7</vt:lpstr>
      <vt:lpstr>SignalR in .NET 6</vt:lpstr>
      <vt:lpstr>SignalR in .NET 7</vt:lpstr>
      <vt:lpstr>Blazor</vt:lpstr>
      <vt:lpstr>New features in .NET 6</vt:lpstr>
      <vt:lpstr>New features in .NET 7</vt:lpstr>
      <vt:lpstr>Blazor desktop</vt:lpstr>
      <vt:lpstr>MAUI</vt:lpstr>
      <vt:lpstr>Xamarin.Forms =&gt; MAUI</vt:lpstr>
      <vt:lpstr>Is it ready?</vt:lpstr>
      <vt:lpstr>.NET MAUI Blazor / Blazor Hybrid</vt:lpstr>
      <vt:lpstr>Alternatives</vt:lpstr>
      <vt:lpstr>Other</vt:lpstr>
      <vt:lpstr>gRPC in .NET 6</vt:lpstr>
      <vt:lpstr>gRPC in .NET 7</vt:lpstr>
      <vt:lpstr>CoreWCF</vt:lpstr>
      <vt:lpstr>Monitoring and metrics in .NET 6</vt:lpstr>
      <vt:lpstr>Monitoring and metrics in .NET 7</vt:lpstr>
      <vt:lpstr>YARP 1.0</vt:lpstr>
      <vt:lpstr>YARP 1.1</vt:lpstr>
      <vt:lpstr>ML.NET</vt:lpstr>
      <vt:lpstr>Distributed applications</vt:lpstr>
      <vt:lpstr>Desktop</vt:lpstr>
      <vt:lpstr>.NET Community Toolkit</vt:lpstr>
      <vt:lpstr>Cloud and dogfooding</vt:lpstr>
      <vt:lpstr>Visual Studio</vt:lpstr>
      <vt:lpstr>Visual Studio Code</vt:lpstr>
      <vt:lpstr>JetBrains</vt:lpstr>
      <vt:lpstr>Dev tools</vt:lpstr>
      <vt:lpstr>Closing up...</vt:lpstr>
      <vt:lpstr>Which .NET version to use?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Thor</dc:creator>
  <cp:lastModifiedBy>Miroslav Popovic</cp:lastModifiedBy>
  <cp:revision>224</cp:revision>
  <dcterms:created xsi:type="dcterms:W3CDTF">2015-10-06T15:46:19Z</dcterms:created>
  <dcterms:modified xsi:type="dcterms:W3CDTF">2022-11-27T01:03:31Z</dcterms:modified>
</cp:coreProperties>
</file>